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quickStyle4.xml" ContentType="application/vnd.openxmlformats-officedocument.drawingml.diagramStyle+xml"/>
  <Override PartName="/ppt/diagrams/drawing2.xml" ContentType="application/vnd.ms-office.drawingml.diagramDrawing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xls" ContentType="application/vnd.ms-exce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diagrams/layout5.xml" ContentType="application/vnd.openxmlformats-officedocument.drawingml.diagramLayout+xml"/>
  <Override PartName="/ppt/diagrams/layout3.xml" ContentType="application/vnd.openxmlformats-officedocument.drawingml.diagramLayout+xml"/>
  <Override PartName="/ppt/diagrams/data4.xml" ContentType="application/vnd.openxmlformats-officedocument.drawingml.diagramData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ppt/diagrams/colors4.xml" ContentType="application/vnd.openxmlformats-officedocument.drawingml.diagramColors+xml"/>
  <Override PartName="/docProps/core.xml" ContentType="application/vnd.openxmlformats-package.core-properties+xml"/>
  <Override PartName="/ppt/diagrams/drawing4.xml" ContentType="application/vnd.ms-office.drawingml.diagramDrawing+xml"/>
  <Override PartName="/ppt/diagrams/drawing5.xml" ContentType="application/vnd.ms-office.drawingml.diagramDrawing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diagrams/colors2.xml" ContentType="application/vnd.openxmlformats-officedocument.drawingml.diagramColors+xml"/>
  <Override PartName="/ppt/diagrams/quickStyle5.xml" ContentType="application/vnd.openxmlformats-officedocument.drawingml.diagramStyle+xml"/>
  <Override PartName="/ppt/diagrams/drawing3.xml" ContentType="application/vnd.ms-office.drawingml.diagramDrawing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quickStyle3.xml" ContentType="application/vnd.openxmlformats-officedocument.drawingml.diagramStyle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diagrams/layout4.xml" ContentType="application/vnd.openxmlformats-officedocument.drawingml.diagram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diagrams/layout2.xml" ContentType="application/vnd.openxmlformats-officedocument.drawingml.diagramLayout+xml"/>
  <Override PartName="/ppt/diagrams/data5.xml" ContentType="application/vnd.openxmlformats-officedocument.drawingml.diagramData+xml"/>
  <Override PartName="/ppt/diagrams/data3.xml" ContentType="application/vnd.openxmlformats-officedocument.drawingml.diagramData+xml"/>
  <Override PartName="/ppt/diagrams/colors5.xml" ContentType="application/vnd.openxmlformats-officedocument.drawingml.diagramColor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4"/>
  </p:notesMasterIdLst>
  <p:sldIdLst>
    <p:sldId id="260" r:id="rId2"/>
    <p:sldId id="271" r:id="rId3"/>
    <p:sldId id="302" r:id="rId4"/>
    <p:sldId id="303" r:id="rId5"/>
    <p:sldId id="304" r:id="rId6"/>
    <p:sldId id="305" r:id="rId7"/>
    <p:sldId id="306" r:id="rId8"/>
    <p:sldId id="272" r:id="rId9"/>
    <p:sldId id="261" r:id="rId10"/>
    <p:sldId id="273" r:id="rId11"/>
    <p:sldId id="275" r:id="rId12"/>
    <p:sldId id="276" r:id="rId13"/>
    <p:sldId id="277" r:id="rId14"/>
    <p:sldId id="285" r:id="rId15"/>
    <p:sldId id="290" r:id="rId16"/>
    <p:sldId id="292" r:id="rId17"/>
    <p:sldId id="294" r:id="rId18"/>
    <p:sldId id="295" r:id="rId19"/>
    <p:sldId id="301" r:id="rId20"/>
    <p:sldId id="297" r:id="rId21"/>
    <p:sldId id="298" r:id="rId22"/>
    <p:sldId id="299" r:id="rId23"/>
    <p:sldId id="309" r:id="rId24"/>
    <p:sldId id="308" r:id="rId25"/>
    <p:sldId id="307" r:id="rId26"/>
    <p:sldId id="310" r:id="rId27"/>
    <p:sldId id="311" r:id="rId28"/>
    <p:sldId id="312" r:id="rId29"/>
    <p:sldId id="322" r:id="rId30"/>
    <p:sldId id="315" r:id="rId31"/>
    <p:sldId id="316" r:id="rId32"/>
    <p:sldId id="288" r:id="rId3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FFCC"/>
    <a:srgbClr val="FFFF00"/>
    <a:srgbClr val="FFFFFF"/>
    <a:srgbClr val="CCECFF"/>
    <a:srgbClr val="FF0066"/>
    <a:srgbClr val="99CCFF"/>
    <a:srgbClr val="FF9966"/>
    <a:srgbClr val="000000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89133" autoAdjust="0"/>
  </p:normalViewPr>
  <p:slideViewPr>
    <p:cSldViewPr>
      <p:cViewPr varScale="1">
        <p:scale>
          <a:sx n="61" d="100"/>
          <a:sy n="61" d="100"/>
        </p:scale>
        <p:origin x="-1542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824CA1E-BED9-4908-80F4-A649382C6FA9}" type="doc">
      <dgm:prSet loTypeId="urn:microsoft.com/office/officeart/2005/8/layout/hierarchy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1934F1C7-8661-4E8C-8576-1C057722575E}">
      <dgm:prSet/>
      <dgm:spPr/>
      <dgm:t>
        <a:bodyPr/>
        <a:lstStyle/>
        <a:p>
          <a:pPr rtl="0"/>
          <a:r>
            <a:rPr lang="ru-RU" dirty="0" smtClean="0">
              <a:solidFill>
                <a:srgbClr val="FF0066"/>
              </a:solidFill>
            </a:rPr>
            <a:t>31.05.03 – СТОМАТОЛОГИЯ</a:t>
          </a:r>
          <a:endParaRPr lang="ru-RU" dirty="0">
            <a:solidFill>
              <a:srgbClr val="FF0066"/>
            </a:solidFill>
          </a:endParaRPr>
        </a:p>
      </dgm:t>
    </dgm:pt>
    <dgm:pt modelId="{AA7AB7EB-16C1-4C34-92C9-A5820E4A2A5B}" type="sibTrans" cxnId="{143816E9-523B-4DA5-ADC6-A4697FC2D944}">
      <dgm:prSet/>
      <dgm:spPr/>
      <dgm:t>
        <a:bodyPr/>
        <a:lstStyle/>
        <a:p>
          <a:endParaRPr lang="ru-RU"/>
        </a:p>
      </dgm:t>
    </dgm:pt>
    <dgm:pt modelId="{400D8F1B-7445-4431-8951-0A561E1A1C6E}" type="parTrans" cxnId="{143816E9-523B-4DA5-ADC6-A4697FC2D944}">
      <dgm:prSet/>
      <dgm:spPr/>
      <dgm:t>
        <a:bodyPr/>
        <a:lstStyle/>
        <a:p>
          <a:endParaRPr lang="ru-RU"/>
        </a:p>
      </dgm:t>
    </dgm:pt>
    <dgm:pt modelId="{1EC5B48B-5205-4239-AF56-2E0A7D5F7FE0}" type="pres">
      <dgm:prSet presAssocID="{1824CA1E-BED9-4908-80F4-A649382C6FA9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13B3EBF4-1D4E-4CC1-9E50-A241AA172C16}" type="pres">
      <dgm:prSet presAssocID="{1934F1C7-8661-4E8C-8576-1C057722575E}" presName="hierRoot1" presStyleCnt="0"/>
      <dgm:spPr/>
    </dgm:pt>
    <dgm:pt modelId="{90DAFCE1-04B9-4ADB-9E7D-432B9FB29386}" type="pres">
      <dgm:prSet presAssocID="{1934F1C7-8661-4E8C-8576-1C057722575E}" presName="composite" presStyleCnt="0"/>
      <dgm:spPr/>
    </dgm:pt>
    <dgm:pt modelId="{B2BA246A-8F0B-4EEE-810A-B296461A8961}" type="pres">
      <dgm:prSet presAssocID="{1934F1C7-8661-4E8C-8576-1C057722575E}" presName="background" presStyleLbl="node0" presStyleIdx="0" presStyleCnt="1"/>
      <dgm:spPr/>
    </dgm:pt>
    <dgm:pt modelId="{CB8F9023-FECD-4F4D-82CC-1BFFA7E6E0A4}" type="pres">
      <dgm:prSet presAssocID="{1934F1C7-8661-4E8C-8576-1C057722575E}" presName="text" presStyleLbl="fgAcc0" presStyleIdx="0" presStyleCnt="1" custScaleX="88748" custScaleY="97125" custLinFactNeighborX="2944" custLinFactNeighborY="615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68BD65FF-AB38-41E6-A8DA-B932A2557E71}" type="pres">
      <dgm:prSet presAssocID="{1934F1C7-8661-4E8C-8576-1C057722575E}" presName="hierChild2" presStyleCnt="0"/>
      <dgm:spPr/>
    </dgm:pt>
  </dgm:ptLst>
  <dgm:cxnLst>
    <dgm:cxn modelId="{333B6210-84B2-4E7F-AFEB-80C18C5D5109}" type="presOf" srcId="{1934F1C7-8661-4E8C-8576-1C057722575E}" destId="{CB8F9023-FECD-4F4D-82CC-1BFFA7E6E0A4}" srcOrd="0" destOrd="0" presId="urn:microsoft.com/office/officeart/2005/8/layout/hierarchy1"/>
    <dgm:cxn modelId="{143816E9-523B-4DA5-ADC6-A4697FC2D944}" srcId="{1824CA1E-BED9-4908-80F4-A649382C6FA9}" destId="{1934F1C7-8661-4E8C-8576-1C057722575E}" srcOrd="0" destOrd="0" parTransId="{400D8F1B-7445-4431-8951-0A561E1A1C6E}" sibTransId="{AA7AB7EB-16C1-4C34-92C9-A5820E4A2A5B}"/>
    <dgm:cxn modelId="{D2A3E3B3-6E74-4A3C-8F7C-43CF8764CF91}" type="presOf" srcId="{1824CA1E-BED9-4908-80F4-A649382C6FA9}" destId="{1EC5B48B-5205-4239-AF56-2E0A7D5F7FE0}" srcOrd="0" destOrd="0" presId="urn:microsoft.com/office/officeart/2005/8/layout/hierarchy1"/>
    <dgm:cxn modelId="{EF1E8BAF-9F49-4E44-9CBF-2B678F53FFAE}" type="presParOf" srcId="{1EC5B48B-5205-4239-AF56-2E0A7D5F7FE0}" destId="{13B3EBF4-1D4E-4CC1-9E50-A241AA172C16}" srcOrd="0" destOrd="0" presId="urn:microsoft.com/office/officeart/2005/8/layout/hierarchy1"/>
    <dgm:cxn modelId="{D2908C54-D000-43EB-BE14-32306EEA619D}" type="presParOf" srcId="{13B3EBF4-1D4E-4CC1-9E50-A241AA172C16}" destId="{90DAFCE1-04B9-4ADB-9E7D-432B9FB29386}" srcOrd="0" destOrd="0" presId="urn:microsoft.com/office/officeart/2005/8/layout/hierarchy1"/>
    <dgm:cxn modelId="{3A8344FA-1E3E-4729-80A4-F4D41350BD3E}" type="presParOf" srcId="{90DAFCE1-04B9-4ADB-9E7D-432B9FB29386}" destId="{B2BA246A-8F0B-4EEE-810A-B296461A8961}" srcOrd="0" destOrd="0" presId="urn:microsoft.com/office/officeart/2005/8/layout/hierarchy1"/>
    <dgm:cxn modelId="{00F1B308-8AB4-4C50-8012-AB72C35EF4E7}" type="presParOf" srcId="{90DAFCE1-04B9-4ADB-9E7D-432B9FB29386}" destId="{CB8F9023-FECD-4F4D-82CC-1BFFA7E6E0A4}" srcOrd="1" destOrd="0" presId="urn:microsoft.com/office/officeart/2005/8/layout/hierarchy1"/>
    <dgm:cxn modelId="{4D21AA64-7D4C-4502-BDAE-530BD9A8B73C}" type="presParOf" srcId="{13B3EBF4-1D4E-4CC1-9E50-A241AA172C16}" destId="{68BD65FF-AB38-41E6-A8DA-B932A2557E71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53BDCC30-C3A7-416E-B7F9-619B4468C5AC}" type="doc">
      <dgm:prSet loTypeId="urn:microsoft.com/office/officeart/2005/8/layout/vProcess5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0ECE6EDE-E146-4FC6-8CE1-1C1848BCDDEA}">
      <dgm:prSet phldrT="[Текст]" custT="1"/>
      <dgm:spPr>
        <a:solidFill>
          <a:srgbClr val="D38873"/>
        </a:solidFill>
      </dgm:spPr>
      <dgm:t>
        <a:bodyPr/>
        <a:lstStyle/>
        <a:p>
          <a:pPr marL="90488" indent="0"/>
          <a:r>
            <a:rPr lang="ru-RU" sz="3600" b="1" dirty="0" smtClean="0">
              <a:latin typeface="Times New Roman" pitchFamily="18" charset="0"/>
              <a:cs typeface="Times New Roman" pitchFamily="18" charset="0"/>
            </a:rPr>
            <a:t>ИНФОРМИРУЮЩИЕ</a:t>
          </a:r>
          <a:endParaRPr lang="ru-RU" sz="3600" b="1" dirty="0">
            <a:latin typeface="Times New Roman" pitchFamily="18" charset="0"/>
            <a:cs typeface="Times New Roman" pitchFamily="18" charset="0"/>
          </a:endParaRPr>
        </a:p>
      </dgm:t>
    </dgm:pt>
    <dgm:pt modelId="{A3BE1433-4154-4127-97EF-1D1F34FFEBAE}" type="parTrans" cxnId="{8B9A48BF-C0BF-463D-9FA7-E634F4F32FB4}">
      <dgm:prSet/>
      <dgm:spPr/>
      <dgm:t>
        <a:bodyPr/>
        <a:lstStyle/>
        <a:p>
          <a:endParaRPr lang="ru-RU"/>
        </a:p>
      </dgm:t>
    </dgm:pt>
    <dgm:pt modelId="{FCFB73A2-41ED-4996-9FBA-59CAB6C7766B}" type="sibTrans" cxnId="{8B9A48BF-C0BF-463D-9FA7-E634F4F32FB4}">
      <dgm:prSet/>
      <dgm:spPr/>
      <dgm:t>
        <a:bodyPr/>
        <a:lstStyle/>
        <a:p>
          <a:endParaRPr lang="ru-RU"/>
        </a:p>
      </dgm:t>
    </dgm:pt>
    <dgm:pt modelId="{D7D3D96C-9737-4629-9CEA-4A8A9526ABB4}">
      <dgm:prSet phldrT="[Текст]" custT="1"/>
      <dgm:spPr>
        <a:solidFill>
          <a:srgbClr val="D38873"/>
        </a:solidFill>
      </dgm:spPr>
      <dgm:t>
        <a:bodyPr/>
        <a:lstStyle/>
        <a:p>
          <a:r>
            <a:rPr lang="ru-RU" sz="3600" b="1" dirty="0" smtClean="0">
              <a:latin typeface="Times New Roman" pitchFamily="18" charset="0"/>
              <a:cs typeface="Times New Roman" pitchFamily="18" charset="0"/>
            </a:rPr>
            <a:t>ПРОФИЛИЗИРУЮЩИЕ</a:t>
          </a:r>
          <a:endParaRPr lang="ru-RU" sz="3600" b="1" dirty="0">
            <a:latin typeface="Times New Roman" pitchFamily="18" charset="0"/>
            <a:cs typeface="Times New Roman" pitchFamily="18" charset="0"/>
          </a:endParaRPr>
        </a:p>
      </dgm:t>
    </dgm:pt>
    <dgm:pt modelId="{0D779BC9-402C-4D7A-88F4-951ED817D4B5}" type="parTrans" cxnId="{6757CAF4-42F8-4148-9053-D41D2C1E7DE6}">
      <dgm:prSet/>
      <dgm:spPr/>
      <dgm:t>
        <a:bodyPr/>
        <a:lstStyle/>
        <a:p>
          <a:endParaRPr lang="ru-RU"/>
        </a:p>
      </dgm:t>
    </dgm:pt>
    <dgm:pt modelId="{F4B1713D-A6E3-4202-A656-8076F4EBBA46}" type="sibTrans" cxnId="{6757CAF4-42F8-4148-9053-D41D2C1E7DE6}">
      <dgm:prSet/>
      <dgm:spPr/>
      <dgm:t>
        <a:bodyPr/>
        <a:lstStyle/>
        <a:p>
          <a:endParaRPr lang="ru-RU"/>
        </a:p>
      </dgm:t>
    </dgm:pt>
    <dgm:pt modelId="{775DD5C7-0119-4233-9DA9-9690EE80D8EA}">
      <dgm:prSet custT="1"/>
      <dgm:spPr>
        <a:solidFill>
          <a:srgbClr val="D38873"/>
        </a:solidFill>
      </dgm:spPr>
      <dgm:t>
        <a:bodyPr/>
        <a:lstStyle/>
        <a:p>
          <a:r>
            <a:rPr lang="ru-RU" sz="3600" b="1" dirty="0" smtClean="0">
              <a:latin typeface="Times New Roman" pitchFamily="18" charset="0"/>
              <a:cs typeface="Times New Roman" pitchFamily="18" charset="0"/>
            </a:rPr>
            <a:t>МОТИВИРУЮЩИЕ</a:t>
          </a:r>
          <a:endParaRPr lang="ru-RU" sz="3600" b="1" dirty="0">
            <a:latin typeface="Times New Roman" pitchFamily="18" charset="0"/>
            <a:cs typeface="Times New Roman" pitchFamily="18" charset="0"/>
          </a:endParaRPr>
        </a:p>
      </dgm:t>
    </dgm:pt>
    <dgm:pt modelId="{BFDEAE91-714E-4C7D-8B72-8638448B0F79}" type="parTrans" cxnId="{F6B61385-A074-48F6-8D1F-970544499CA4}">
      <dgm:prSet/>
      <dgm:spPr/>
      <dgm:t>
        <a:bodyPr/>
        <a:lstStyle/>
        <a:p>
          <a:endParaRPr lang="ru-RU"/>
        </a:p>
      </dgm:t>
    </dgm:pt>
    <dgm:pt modelId="{3CB41A85-95F8-4502-9BCE-103EAD170085}" type="sibTrans" cxnId="{F6B61385-A074-48F6-8D1F-970544499CA4}">
      <dgm:prSet/>
      <dgm:spPr/>
      <dgm:t>
        <a:bodyPr/>
        <a:lstStyle/>
        <a:p>
          <a:endParaRPr lang="ru-RU"/>
        </a:p>
      </dgm:t>
    </dgm:pt>
    <dgm:pt modelId="{7C3277B6-CDBA-4C9E-848C-4EFF88ED3583}" type="pres">
      <dgm:prSet presAssocID="{53BDCC30-C3A7-416E-B7F9-619B4468C5AC}" presName="outerComposite" presStyleCnt="0">
        <dgm:presLayoutVars>
          <dgm:chMax val="5"/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EB538CB7-A86D-49A1-9808-8B87205E1AA4}" type="pres">
      <dgm:prSet presAssocID="{53BDCC30-C3A7-416E-B7F9-619B4468C5AC}" presName="dummyMaxCanvas" presStyleCnt="0">
        <dgm:presLayoutVars/>
      </dgm:prSet>
      <dgm:spPr/>
    </dgm:pt>
    <dgm:pt modelId="{D209B1FC-2AE0-4508-84C7-729D25280120}" type="pres">
      <dgm:prSet presAssocID="{53BDCC30-C3A7-416E-B7F9-619B4468C5AC}" presName="ThreeNodes_1" presStyleLbl="node1" presStyleIdx="0" presStyleCnt="3" custScaleY="84739" custLinFactNeighborY="3966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961AA02-9AEF-4CA8-B2E5-889382E85F9B}" type="pres">
      <dgm:prSet presAssocID="{53BDCC30-C3A7-416E-B7F9-619B4468C5AC}" presName="ThreeNodes_2" presStyleLbl="node1" presStyleIdx="1" presStyleCnt="3" custScaleY="84740" custLinFactNeighborX="-1961" custLinFactNeighborY="3214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3733F02-47FE-478B-8FE8-DD46E169B6A5}" type="pres">
      <dgm:prSet presAssocID="{53BDCC30-C3A7-416E-B7F9-619B4468C5AC}" presName="ThreeNodes_3" presStyleLbl="node1" presStyleIdx="2" presStyleCnt="3" custScaleY="76706" custLinFactNeighborX="5258" custLinFactNeighborY="3614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8BAC7CC-CD93-4654-BC2E-3CF7D9FC2E89}" type="pres">
      <dgm:prSet presAssocID="{53BDCC30-C3A7-416E-B7F9-619B4468C5AC}" presName="ThreeConn_1-2" presStyleLbl="fgAccFollowNode1" presStyleIdx="0" presStyleCnt="2" custLinFactNeighborX="4846" custLinFactNeighborY="3446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A24C3DB-87D2-44DA-970B-3C086B9DF97C}" type="pres">
      <dgm:prSet presAssocID="{53BDCC30-C3A7-416E-B7F9-619B4468C5AC}" presName="ThreeConn_2-3" presStyleLbl="fgAccFollowNode1" presStyleIdx="1" presStyleCnt="2" custLinFactNeighborX="10444" custLinFactNeighborY="2391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4EE05AF-AE15-4D15-A89A-ABBC07EB8443}" type="pres">
      <dgm:prSet presAssocID="{53BDCC30-C3A7-416E-B7F9-619B4468C5AC}" presName="ThreeNodes_1_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866B9EF-439F-497E-BA18-F3DCCBFED218}" type="pres">
      <dgm:prSet presAssocID="{53BDCC30-C3A7-416E-B7F9-619B4468C5AC}" presName="ThreeNodes_2_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3011B4B-B74F-42E0-AB48-088D3456CD9F}" type="pres">
      <dgm:prSet presAssocID="{53BDCC30-C3A7-416E-B7F9-619B4468C5AC}" presName="ThreeNodes_3_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420C20C8-4F04-450D-B705-E2BD960A2AC7}" type="presOf" srcId="{FCFB73A2-41ED-4996-9FBA-59CAB6C7766B}" destId="{68BAC7CC-CD93-4654-BC2E-3CF7D9FC2E89}" srcOrd="0" destOrd="0" presId="urn:microsoft.com/office/officeart/2005/8/layout/vProcess5"/>
    <dgm:cxn modelId="{8B9A48BF-C0BF-463D-9FA7-E634F4F32FB4}" srcId="{53BDCC30-C3A7-416E-B7F9-619B4468C5AC}" destId="{0ECE6EDE-E146-4FC6-8CE1-1C1848BCDDEA}" srcOrd="0" destOrd="0" parTransId="{A3BE1433-4154-4127-97EF-1D1F34FFEBAE}" sibTransId="{FCFB73A2-41ED-4996-9FBA-59CAB6C7766B}"/>
    <dgm:cxn modelId="{5D4B6F5F-7EBE-4B0E-9978-516C93E910F9}" type="presOf" srcId="{0ECE6EDE-E146-4FC6-8CE1-1C1848BCDDEA}" destId="{E4EE05AF-AE15-4D15-A89A-ABBC07EB8443}" srcOrd="1" destOrd="0" presId="urn:microsoft.com/office/officeart/2005/8/layout/vProcess5"/>
    <dgm:cxn modelId="{2D154E73-CB14-4686-BE72-0B1BE22F2DAB}" type="presOf" srcId="{D7D3D96C-9737-4629-9CEA-4A8A9526ABB4}" destId="{A866B9EF-439F-497E-BA18-F3DCCBFED218}" srcOrd="1" destOrd="0" presId="urn:microsoft.com/office/officeart/2005/8/layout/vProcess5"/>
    <dgm:cxn modelId="{F6B61385-A074-48F6-8D1F-970544499CA4}" srcId="{53BDCC30-C3A7-416E-B7F9-619B4468C5AC}" destId="{775DD5C7-0119-4233-9DA9-9690EE80D8EA}" srcOrd="2" destOrd="0" parTransId="{BFDEAE91-714E-4C7D-8B72-8638448B0F79}" sibTransId="{3CB41A85-95F8-4502-9BCE-103EAD170085}"/>
    <dgm:cxn modelId="{78B22921-F5DD-4424-929F-5C483B9F731D}" type="presOf" srcId="{0ECE6EDE-E146-4FC6-8CE1-1C1848BCDDEA}" destId="{D209B1FC-2AE0-4508-84C7-729D25280120}" srcOrd="0" destOrd="0" presId="urn:microsoft.com/office/officeart/2005/8/layout/vProcess5"/>
    <dgm:cxn modelId="{DDA0B668-1510-45D2-A8C5-EA3FCBA2832E}" type="presOf" srcId="{D7D3D96C-9737-4629-9CEA-4A8A9526ABB4}" destId="{D961AA02-9AEF-4CA8-B2E5-889382E85F9B}" srcOrd="0" destOrd="0" presId="urn:microsoft.com/office/officeart/2005/8/layout/vProcess5"/>
    <dgm:cxn modelId="{4D2DE9E4-874F-43DB-AE80-5C5C5817D1CA}" type="presOf" srcId="{53BDCC30-C3A7-416E-B7F9-619B4468C5AC}" destId="{7C3277B6-CDBA-4C9E-848C-4EFF88ED3583}" srcOrd="0" destOrd="0" presId="urn:microsoft.com/office/officeart/2005/8/layout/vProcess5"/>
    <dgm:cxn modelId="{956264D1-10BE-422A-8A28-73FA52889C48}" type="presOf" srcId="{F4B1713D-A6E3-4202-A656-8076F4EBBA46}" destId="{2A24C3DB-87D2-44DA-970B-3C086B9DF97C}" srcOrd="0" destOrd="0" presId="urn:microsoft.com/office/officeart/2005/8/layout/vProcess5"/>
    <dgm:cxn modelId="{E057E57F-FC3C-43F2-A9D6-B2EADB0AC6D6}" type="presOf" srcId="{775DD5C7-0119-4233-9DA9-9690EE80D8EA}" destId="{D3733F02-47FE-478B-8FE8-DD46E169B6A5}" srcOrd="0" destOrd="0" presId="urn:microsoft.com/office/officeart/2005/8/layout/vProcess5"/>
    <dgm:cxn modelId="{4510136B-8DBA-4CF2-88AA-9CC17FA24757}" type="presOf" srcId="{775DD5C7-0119-4233-9DA9-9690EE80D8EA}" destId="{03011B4B-B74F-42E0-AB48-088D3456CD9F}" srcOrd="1" destOrd="0" presId="urn:microsoft.com/office/officeart/2005/8/layout/vProcess5"/>
    <dgm:cxn modelId="{6757CAF4-42F8-4148-9053-D41D2C1E7DE6}" srcId="{53BDCC30-C3A7-416E-B7F9-619B4468C5AC}" destId="{D7D3D96C-9737-4629-9CEA-4A8A9526ABB4}" srcOrd="1" destOrd="0" parTransId="{0D779BC9-402C-4D7A-88F4-951ED817D4B5}" sibTransId="{F4B1713D-A6E3-4202-A656-8076F4EBBA46}"/>
    <dgm:cxn modelId="{6F03BEF2-9BF3-4184-B1E6-7E9C879AEB27}" type="presParOf" srcId="{7C3277B6-CDBA-4C9E-848C-4EFF88ED3583}" destId="{EB538CB7-A86D-49A1-9808-8B87205E1AA4}" srcOrd="0" destOrd="0" presId="urn:microsoft.com/office/officeart/2005/8/layout/vProcess5"/>
    <dgm:cxn modelId="{7A8953A1-9801-4486-BDF4-0039BEDEE74C}" type="presParOf" srcId="{7C3277B6-CDBA-4C9E-848C-4EFF88ED3583}" destId="{D209B1FC-2AE0-4508-84C7-729D25280120}" srcOrd="1" destOrd="0" presId="urn:microsoft.com/office/officeart/2005/8/layout/vProcess5"/>
    <dgm:cxn modelId="{8AB95E80-0F39-49C7-A6C9-3F1B1DE04623}" type="presParOf" srcId="{7C3277B6-CDBA-4C9E-848C-4EFF88ED3583}" destId="{D961AA02-9AEF-4CA8-B2E5-889382E85F9B}" srcOrd="2" destOrd="0" presId="urn:microsoft.com/office/officeart/2005/8/layout/vProcess5"/>
    <dgm:cxn modelId="{17DAF74B-582B-4EC1-AA0E-F2F87EA5166B}" type="presParOf" srcId="{7C3277B6-CDBA-4C9E-848C-4EFF88ED3583}" destId="{D3733F02-47FE-478B-8FE8-DD46E169B6A5}" srcOrd="3" destOrd="0" presId="urn:microsoft.com/office/officeart/2005/8/layout/vProcess5"/>
    <dgm:cxn modelId="{384744CE-1798-4FAE-BF58-9B85EC7B5E59}" type="presParOf" srcId="{7C3277B6-CDBA-4C9E-848C-4EFF88ED3583}" destId="{68BAC7CC-CD93-4654-BC2E-3CF7D9FC2E89}" srcOrd="4" destOrd="0" presId="urn:microsoft.com/office/officeart/2005/8/layout/vProcess5"/>
    <dgm:cxn modelId="{34D14D62-719E-4C55-BC6D-D40CE8DE4695}" type="presParOf" srcId="{7C3277B6-CDBA-4C9E-848C-4EFF88ED3583}" destId="{2A24C3DB-87D2-44DA-970B-3C086B9DF97C}" srcOrd="5" destOrd="0" presId="urn:microsoft.com/office/officeart/2005/8/layout/vProcess5"/>
    <dgm:cxn modelId="{CF22C199-8671-49C8-B600-2D5216CF40EC}" type="presParOf" srcId="{7C3277B6-CDBA-4C9E-848C-4EFF88ED3583}" destId="{E4EE05AF-AE15-4D15-A89A-ABBC07EB8443}" srcOrd="6" destOrd="0" presId="urn:microsoft.com/office/officeart/2005/8/layout/vProcess5"/>
    <dgm:cxn modelId="{5F73DDE2-7F4E-482B-B678-2EDAFA160271}" type="presParOf" srcId="{7C3277B6-CDBA-4C9E-848C-4EFF88ED3583}" destId="{A866B9EF-439F-497E-BA18-F3DCCBFED218}" srcOrd="7" destOrd="0" presId="urn:microsoft.com/office/officeart/2005/8/layout/vProcess5"/>
    <dgm:cxn modelId="{5E8853C7-AF69-4EEE-9F40-8ED20CA472F8}" type="presParOf" srcId="{7C3277B6-CDBA-4C9E-848C-4EFF88ED3583}" destId="{03011B4B-B74F-42E0-AB48-088D3456CD9F}" srcOrd="8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D937F5F2-5EC2-47FA-A0BC-9EB26E7D7206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2ECA251B-652B-4629-B96B-CF6E562E3286}">
      <dgm:prSet custT="1"/>
      <dgm:spPr/>
      <dgm:t>
        <a:bodyPr/>
        <a:lstStyle/>
        <a:p>
          <a:pPr marL="0" indent="0" algn="ctr" rtl="0"/>
          <a:r>
            <a:rPr lang="ru-RU" sz="4800" dirty="0" smtClean="0">
              <a:latin typeface="Times New Roman" pitchFamily="18" charset="0"/>
              <a:cs typeface="Times New Roman" pitchFamily="18" charset="0"/>
            </a:rPr>
            <a:t>Дни открытых дверей</a:t>
          </a:r>
          <a:endParaRPr lang="ru-RU" sz="4800" dirty="0">
            <a:latin typeface="Times New Roman" pitchFamily="18" charset="0"/>
            <a:cs typeface="Times New Roman" pitchFamily="18" charset="0"/>
          </a:endParaRPr>
        </a:p>
      </dgm:t>
    </dgm:pt>
    <dgm:pt modelId="{FB5D1B16-E34E-4DEE-9F3A-FE9A94CD31FB}" type="parTrans" cxnId="{C1BAD0BE-1FBD-4D00-8B0F-90615CC2D246}">
      <dgm:prSet/>
      <dgm:spPr/>
      <dgm:t>
        <a:bodyPr/>
        <a:lstStyle/>
        <a:p>
          <a:endParaRPr lang="ru-RU" sz="3200">
            <a:latin typeface="Times New Roman" pitchFamily="18" charset="0"/>
            <a:cs typeface="Times New Roman" pitchFamily="18" charset="0"/>
          </a:endParaRPr>
        </a:p>
      </dgm:t>
    </dgm:pt>
    <dgm:pt modelId="{68F70CF5-94A7-48B4-B916-F1866E587B4F}" type="sibTrans" cxnId="{C1BAD0BE-1FBD-4D00-8B0F-90615CC2D246}">
      <dgm:prSet/>
      <dgm:spPr/>
      <dgm:t>
        <a:bodyPr/>
        <a:lstStyle/>
        <a:p>
          <a:endParaRPr lang="ru-RU" sz="3200">
            <a:latin typeface="Times New Roman" pitchFamily="18" charset="0"/>
            <a:cs typeface="Times New Roman" pitchFamily="18" charset="0"/>
          </a:endParaRPr>
        </a:p>
      </dgm:t>
    </dgm:pt>
    <dgm:pt modelId="{DA09B016-A436-433B-AE89-6C3B4B4BF836}">
      <dgm:prSet custT="1"/>
      <dgm:spPr/>
      <dgm:t>
        <a:bodyPr/>
        <a:lstStyle/>
        <a:p>
          <a:pPr marL="0" indent="0" algn="ctr" rtl="0"/>
          <a:r>
            <a:rPr lang="ru-RU" sz="4400" dirty="0" smtClean="0">
              <a:latin typeface="Times New Roman" pitchFamily="18" charset="0"/>
              <a:cs typeface="Times New Roman" pitchFamily="18" charset="0"/>
            </a:rPr>
            <a:t>Участие в классных часах  СОШ, ССУЗ</a:t>
          </a:r>
          <a:endParaRPr lang="ru-RU" sz="4400" dirty="0">
            <a:latin typeface="Times New Roman" pitchFamily="18" charset="0"/>
            <a:cs typeface="Times New Roman" pitchFamily="18" charset="0"/>
          </a:endParaRPr>
        </a:p>
      </dgm:t>
    </dgm:pt>
    <dgm:pt modelId="{E5924A91-968C-4618-B690-FF9F825B8B65}" type="parTrans" cxnId="{181DFF3A-9C33-47D8-975D-06FED8C4C2F6}">
      <dgm:prSet/>
      <dgm:spPr/>
      <dgm:t>
        <a:bodyPr/>
        <a:lstStyle/>
        <a:p>
          <a:endParaRPr lang="ru-RU" sz="3200">
            <a:latin typeface="Times New Roman" pitchFamily="18" charset="0"/>
            <a:cs typeface="Times New Roman" pitchFamily="18" charset="0"/>
          </a:endParaRPr>
        </a:p>
      </dgm:t>
    </dgm:pt>
    <dgm:pt modelId="{6BBD1C56-B8D5-41E4-96DD-A667B1D353D6}" type="sibTrans" cxnId="{181DFF3A-9C33-47D8-975D-06FED8C4C2F6}">
      <dgm:prSet/>
      <dgm:spPr/>
      <dgm:t>
        <a:bodyPr/>
        <a:lstStyle/>
        <a:p>
          <a:endParaRPr lang="ru-RU" sz="3200">
            <a:latin typeface="Times New Roman" pitchFamily="18" charset="0"/>
            <a:cs typeface="Times New Roman" pitchFamily="18" charset="0"/>
          </a:endParaRPr>
        </a:p>
      </dgm:t>
    </dgm:pt>
    <dgm:pt modelId="{EB388476-F389-446E-B8E7-B203BA39144E}">
      <dgm:prSet custT="1"/>
      <dgm:spPr/>
      <dgm:t>
        <a:bodyPr/>
        <a:lstStyle/>
        <a:p>
          <a:pPr marL="0" indent="0" algn="ctr" rtl="0"/>
          <a:r>
            <a:rPr lang="ru-RU" sz="4400" dirty="0" smtClean="0">
              <a:latin typeface="Times New Roman" pitchFamily="18" charset="0"/>
              <a:cs typeface="Times New Roman" pitchFamily="18" charset="0"/>
            </a:rPr>
            <a:t>Встречи с родителями</a:t>
          </a:r>
          <a:endParaRPr lang="ru-RU" sz="4400" dirty="0">
            <a:latin typeface="Times New Roman" pitchFamily="18" charset="0"/>
            <a:cs typeface="Times New Roman" pitchFamily="18" charset="0"/>
          </a:endParaRPr>
        </a:p>
      </dgm:t>
    </dgm:pt>
    <dgm:pt modelId="{C825D13F-6D3C-4DBD-9E53-8758BF42271C}" type="parTrans" cxnId="{C044D634-A1F2-41CD-9E70-154CB69FDF03}">
      <dgm:prSet/>
      <dgm:spPr/>
      <dgm:t>
        <a:bodyPr/>
        <a:lstStyle/>
        <a:p>
          <a:endParaRPr lang="ru-RU" sz="3200">
            <a:latin typeface="Times New Roman" pitchFamily="18" charset="0"/>
            <a:cs typeface="Times New Roman" pitchFamily="18" charset="0"/>
          </a:endParaRPr>
        </a:p>
      </dgm:t>
    </dgm:pt>
    <dgm:pt modelId="{91B530C3-FC80-4E13-8470-E932BCF4CB84}" type="sibTrans" cxnId="{C044D634-A1F2-41CD-9E70-154CB69FDF03}">
      <dgm:prSet/>
      <dgm:spPr/>
      <dgm:t>
        <a:bodyPr/>
        <a:lstStyle/>
        <a:p>
          <a:endParaRPr lang="ru-RU" sz="3200">
            <a:latin typeface="Times New Roman" pitchFamily="18" charset="0"/>
            <a:cs typeface="Times New Roman" pitchFamily="18" charset="0"/>
          </a:endParaRPr>
        </a:p>
      </dgm:t>
    </dgm:pt>
    <dgm:pt modelId="{975C5009-E1C4-4ED9-A129-CFFA95A4725F}">
      <dgm:prSet custT="1"/>
      <dgm:spPr/>
      <dgm:t>
        <a:bodyPr/>
        <a:lstStyle/>
        <a:p>
          <a:pPr marL="0" indent="0" rtl="0"/>
          <a:r>
            <a:rPr lang="ru-RU" sz="4800" dirty="0" smtClean="0">
              <a:latin typeface="Times New Roman" pitchFamily="18" charset="0"/>
              <a:cs typeface="Times New Roman" pitchFamily="18" charset="0"/>
            </a:rPr>
            <a:t>Средства массовой информации</a:t>
          </a:r>
          <a:endParaRPr lang="ru-RU" sz="4800" dirty="0">
            <a:latin typeface="Times New Roman" pitchFamily="18" charset="0"/>
            <a:cs typeface="Times New Roman" pitchFamily="18" charset="0"/>
          </a:endParaRPr>
        </a:p>
      </dgm:t>
    </dgm:pt>
    <dgm:pt modelId="{22E75C37-5CFF-4E10-982D-305B93E1BC87}" type="parTrans" cxnId="{0E2769F6-981E-4652-8E9F-574C2E68E493}">
      <dgm:prSet/>
      <dgm:spPr/>
      <dgm:t>
        <a:bodyPr/>
        <a:lstStyle/>
        <a:p>
          <a:endParaRPr lang="ru-RU" sz="3200">
            <a:latin typeface="Times New Roman" pitchFamily="18" charset="0"/>
            <a:cs typeface="Times New Roman" pitchFamily="18" charset="0"/>
          </a:endParaRPr>
        </a:p>
      </dgm:t>
    </dgm:pt>
    <dgm:pt modelId="{B8E1512A-C465-4C8C-9E5C-D4D8D3042A3D}" type="sibTrans" cxnId="{0E2769F6-981E-4652-8E9F-574C2E68E493}">
      <dgm:prSet/>
      <dgm:spPr/>
      <dgm:t>
        <a:bodyPr/>
        <a:lstStyle/>
        <a:p>
          <a:endParaRPr lang="ru-RU" sz="3200">
            <a:latin typeface="Times New Roman" pitchFamily="18" charset="0"/>
            <a:cs typeface="Times New Roman" pitchFamily="18" charset="0"/>
          </a:endParaRPr>
        </a:p>
      </dgm:t>
    </dgm:pt>
    <dgm:pt modelId="{801C5D8B-60DD-4740-B298-A917A24F636D}">
      <dgm:prSet custT="1"/>
      <dgm:spPr/>
      <dgm:t>
        <a:bodyPr/>
        <a:lstStyle/>
        <a:p>
          <a:pPr marL="0" indent="0" algn="ctr" rtl="0"/>
          <a:r>
            <a:rPr lang="ru-RU" sz="3600" dirty="0" smtClean="0">
              <a:latin typeface="Times New Roman" pitchFamily="18" charset="0"/>
              <a:cs typeface="Times New Roman" pitchFamily="18" charset="0"/>
            </a:rPr>
            <a:t>Электронная связь по интернету </a:t>
          </a:r>
          <a:endParaRPr lang="ru-RU" sz="3600" dirty="0">
            <a:latin typeface="Times New Roman" pitchFamily="18" charset="0"/>
            <a:cs typeface="Times New Roman" pitchFamily="18" charset="0"/>
          </a:endParaRPr>
        </a:p>
      </dgm:t>
    </dgm:pt>
    <dgm:pt modelId="{4029BAEB-87FD-4366-9AE8-1157E996685E}" type="parTrans" cxnId="{F7E6B16A-9D49-438C-9A5D-F5EBEF51FECC}">
      <dgm:prSet/>
      <dgm:spPr/>
      <dgm:t>
        <a:bodyPr/>
        <a:lstStyle/>
        <a:p>
          <a:endParaRPr lang="ru-RU" sz="3200">
            <a:latin typeface="Times New Roman" pitchFamily="18" charset="0"/>
            <a:cs typeface="Times New Roman" pitchFamily="18" charset="0"/>
          </a:endParaRPr>
        </a:p>
      </dgm:t>
    </dgm:pt>
    <dgm:pt modelId="{8C07C206-0101-45DD-A40C-13939D6FC107}" type="sibTrans" cxnId="{F7E6B16A-9D49-438C-9A5D-F5EBEF51FECC}">
      <dgm:prSet/>
      <dgm:spPr/>
      <dgm:t>
        <a:bodyPr/>
        <a:lstStyle/>
        <a:p>
          <a:endParaRPr lang="ru-RU" sz="3200">
            <a:latin typeface="Times New Roman" pitchFamily="18" charset="0"/>
            <a:cs typeface="Times New Roman" pitchFamily="18" charset="0"/>
          </a:endParaRPr>
        </a:p>
      </dgm:t>
    </dgm:pt>
    <dgm:pt modelId="{3593C311-07B4-4F24-B828-85EC5D902709}" type="pres">
      <dgm:prSet presAssocID="{D937F5F2-5EC2-47FA-A0BC-9EB26E7D7206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E65E470C-D77E-4DE0-A873-EB3D32CFF9D2}" type="pres">
      <dgm:prSet presAssocID="{2ECA251B-652B-4629-B96B-CF6E562E3286}" presName="parentText" presStyleLbl="node1" presStyleIdx="0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437FCEA-BA8A-41FB-9B1F-97190040C8A5}" type="pres">
      <dgm:prSet presAssocID="{68F70CF5-94A7-48B4-B916-F1866E587B4F}" presName="spacer" presStyleCnt="0"/>
      <dgm:spPr/>
    </dgm:pt>
    <dgm:pt modelId="{8A4EA933-8546-4DBA-84A2-37EAD35E3FAD}" type="pres">
      <dgm:prSet presAssocID="{DA09B016-A436-433B-AE89-6C3B4B4BF836}" presName="parentText" presStyleLbl="node1" presStyleIdx="1" presStyleCnt="5" custLinFactY="5338" custLinFactNeighborY="10000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53D3D7A-960D-4B65-9897-373C87B5E31B}" type="pres">
      <dgm:prSet presAssocID="{6BBD1C56-B8D5-41E4-96DD-A667B1D353D6}" presName="spacer" presStyleCnt="0"/>
      <dgm:spPr/>
    </dgm:pt>
    <dgm:pt modelId="{29337854-E440-44D1-BAD0-6F068C8B77FD}" type="pres">
      <dgm:prSet presAssocID="{EB388476-F389-446E-B8E7-B203BA39144E}" presName="parentText" presStyleLbl="node1" presStyleIdx="2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8A04E36-9D3D-4908-87D4-2646155564D3}" type="pres">
      <dgm:prSet presAssocID="{91B530C3-FC80-4E13-8470-E932BCF4CB84}" presName="spacer" presStyleCnt="0"/>
      <dgm:spPr/>
    </dgm:pt>
    <dgm:pt modelId="{642414EA-647C-47ED-B117-2B2D302B54E6}" type="pres">
      <dgm:prSet presAssocID="{975C5009-E1C4-4ED9-A129-CFFA95A4725F}" presName="parentText" presStyleLbl="node1" presStyleIdx="3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4BE39D3-47F5-496A-B065-2BE6A0FA8092}" type="pres">
      <dgm:prSet presAssocID="{B8E1512A-C465-4C8C-9E5C-D4D8D3042A3D}" presName="spacer" presStyleCnt="0"/>
      <dgm:spPr/>
    </dgm:pt>
    <dgm:pt modelId="{FF555CAC-56E6-4032-B808-B8467034E21E}" type="pres">
      <dgm:prSet presAssocID="{801C5D8B-60DD-4740-B298-A917A24F636D}" presName="parentText" presStyleLbl="node1" presStyleIdx="4" presStyleCnt="5" custLinFactNeighborY="1126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90C9A70D-3D3A-46D8-AE2E-FB87CF4EA2A0}" type="presOf" srcId="{DA09B016-A436-433B-AE89-6C3B4B4BF836}" destId="{8A4EA933-8546-4DBA-84A2-37EAD35E3FAD}" srcOrd="0" destOrd="0" presId="urn:microsoft.com/office/officeart/2005/8/layout/vList2"/>
    <dgm:cxn modelId="{0E2769F6-981E-4652-8E9F-574C2E68E493}" srcId="{D937F5F2-5EC2-47FA-A0BC-9EB26E7D7206}" destId="{975C5009-E1C4-4ED9-A129-CFFA95A4725F}" srcOrd="3" destOrd="0" parTransId="{22E75C37-5CFF-4E10-982D-305B93E1BC87}" sibTransId="{B8E1512A-C465-4C8C-9E5C-D4D8D3042A3D}"/>
    <dgm:cxn modelId="{C044D634-A1F2-41CD-9E70-154CB69FDF03}" srcId="{D937F5F2-5EC2-47FA-A0BC-9EB26E7D7206}" destId="{EB388476-F389-446E-B8E7-B203BA39144E}" srcOrd="2" destOrd="0" parTransId="{C825D13F-6D3C-4DBD-9E53-8758BF42271C}" sibTransId="{91B530C3-FC80-4E13-8470-E932BCF4CB84}"/>
    <dgm:cxn modelId="{BF7A3E78-8F80-414C-BD9A-100E1500C3C9}" type="presOf" srcId="{2ECA251B-652B-4629-B96B-CF6E562E3286}" destId="{E65E470C-D77E-4DE0-A873-EB3D32CFF9D2}" srcOrd="0" destOrd="0" presId="urn:microsoft.com/office/officeart/2005/8/layout/vList2"/>
    <dgm:cxn modelId="{181DFF3A-9C33-47D8-975D-06FED8C4C2F6}" srcId="{D937F5F2-5EC2-47FA-A0BC-9EB26E7D7206}" destId="{DA09B016-A436-433B-AE89-6C3B4B4BF836}" srcOrd="1" destOrd="0" parTransId="{E5924A91-968C-4618-B690-FF9F825B8B65}" sibTransId="{6BBD1C56-B8D5-41E4-96DD-A667B1D353D6}"/>
    <dgm:cxn modelId="{951ADF60-B6E1-4561-B784-BD35185437B4}" type="presOf" srcId="{801C5D8B-60DD-4740-B298-A917A24F636D}" destId="{FF555CAC-56E6-4032-B808-B8467034E21E}" srcOrd="0" destOrd="0" presId="urn:microsoft.com/office/officeart/2005/8/layout/vList2"/>
    <dgm:cxn modelId="{D0688070-B9D1-4773-A096-1340057CFB3C}" type="presOf" srcId="{EB388476-F389-446E-B8E7-B203BA39144E}" destId="{29337854-E440-44D1-BAD0-6F068C8B77FD}" srcOrd="0" destOrd="0" presId="urn:microsoft.com/office/officeart/2005/8/layout/vList2"/>
    <dgm:cxn modelId="{596CA51C-7201-4005-8BBE-90769ED3CD27}" type="presOf" srcId="{975C5009-E1C4-4ED9-A129-CFFA95A4725F}" destId="{642414EA-647C-47ED-B117-2B2D302B54E6}" srcOrd="0" destOrd="0" presId="urn:microsoft.com/office/officeart/2005/8/layout/vList2"/>
    <dgm:cxn modelId="{78388F78-A763-4AB8-91D3-E1B99EFDE24E}" type="presOf" srcId="{D937F5F2-5EC2-47FA-A0BC-9EB26E7D7206}" destId="{3593C311-07B4-4F24-B828-85EC5D902709}" srcOrd="0" destOrd="0" presId="urn:microsoft.com/office/officeart/2005/8/layout/vList2"/>
    <dgm:cxn modelId="{F7E6B16A-9D49-438C-9A5D-F5EBEF51FECC}" srcId="{D937F5F2-5EC2-47FA-A0BC-9EB26E7D7206}" destId="{801C5D8B-60DD-4740-B298-A917A24F636D}" srcOrd="4" destOrd="0" parTransId="{4029BAEB-87FD-4366-9AE8-1157E996685E}" sibTransId="{8C07C206-0101-45DD-A40C-13939D6FC107}"/>
    <dgm:cxn modelId="{C1BAD0BE-1FBD-4D00-8B0F-90615CC2D246}" srcId="{D937F5F2-5EC2-47FA-A0BC-9EB26E7D7206}" destId="{2ECA251B-652B-4629-B96B-CF6E562E3286}" srcOrd="0" destOrd="0" parTransId="{FB5D1B16-E34E-4DEE-9F3A-FE9A94CD31FB}" sibTransId="{68F70CF5-94A7-48B4-B916-F1866E587B4F}"/>
    <dgm:cxn modelId="{AD21EFDC-61DB-4675-9F15-6C6660D0F0E4}" type="presParOf" srcId="{3593C311-07B4-4F24-B828-85EC5D902709}" destId="{E65E470C-D77E-4DE0-A873-EB3D32CFF9D2}" srcOrd="0" destOrd="0" presId="urn:microsoft.com/office/officeart/2005/8/layout/vList2"/>
    <dgm:cxn modelId="{35265A4C-D88F-449D-AADA-7C2586309B65}" type="presParOf" srcId="{3593C311-07B4-4F24-B828-85EC5D902709}" destId="{C437FCEA-BA8A-41FB-9B1F-97190040C8A5}" srcOrd="1" destOrd="0" presId="urn:microsoft.com/office/officeart/2005/8/layout/vList2"/>
    <dgm:cxn modelId="{DD544DA2-35CD-45C8-807A-326E9E636C6C}" type="presParOf" srcId="{3593C311-07B4-4F24-B828-85EC5D902709}" destId="{8A4EA933-8546-4DBA-84A2-37EAD35E3FAD}" srcOrd="2" destOrd="0" presId="urn:microsoft.com/office/officeart/2005/8/layout/vList2"/>
    <dgm:cxn modelId="{90F95B9E-BA73-4BB6-85C4-1E8402065D40}" type="presParOf" srcId="{3593C311-07B4-4F24-B828-85EC5D902709}" destId="{553D3D7A-960D-4B65-9897-373C87B5E31B}" srcOrd="3" destOrd="0" presId="urn:microsoft.com/office/officeart/2005/8/layout/vList2"/>
    <dgm:cxn modelId="{693A5D11-EEEA-4680-B214-FECA47B0A7F6}" type="presParOf" srcId="{3593C311-07B4-4F24-B828-85EC5D902709}" destId="{29337854-E440-44D1-BAD0-6F068C8B77FD}" srcOrd="4" destOrd="0" presId="urn:microsoft.com/office/officeart/2005/8/layout/vList2"/>
    <dgm:cxn modelId="{2033CA4B-3711-4280-A428-376A1757B716}" type="presParOf" srcId="{3593C311-07B4-4F24-B828-85EC5D902709}" destId="{E8A04E36-9D3D-4908-87D4-2646155564D3}" srcOrd="5" destOrd="0" presId="urn:microsoft.com/office/officeart/2005/8/layout/vList2"/>
    <dgm:cxn modelId="{BF6DD18F-1624-46B0-96DA-0D90FB3A7314}" type="presParOf" srcId="{3593C311-07B4-4F24-B828-85EC5D902709}" destId="{642414EA-647C-47ED-B117-2B2D302B54E6}" srcOrd="6" destOrd="0" presId="urn:microsoft.com/office/officeart/2005/8/layout/vList2"/>
    <dgm:cxn modelId="{4F4E977B-20A6-4266-A68D-C48DA2244596}" type="presParOf" srcId="{3593C311-07B4-4F24-B828-85EC5D902709}" destId="{A4BE39D3-47F5-496A-B065-2BE6A0FA8092}" srcOrd="7" destOrd="0" presId="urn:microsoft.com/office/officeart/2005/8/layout/vList2"/>
    <dgm:cxn modelId="{DB0C444F-3BCB-4412-855A-58F147173331}" type="presParOf" srcId="{3593C311-07B4-4F24-B828-85EC5D902709}" destId="{FF555CAC-56E6-4032-B808-B8467034E21E}" srcOrd="8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D937F5F2-5EC2-47FA-A0BC-9EB26E7D7206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2ECA251B-652B-4629-B96B-CF6E562E3286}">
      <dgm:prSet custT="1"/>
      <dgm:spPr/>
      <dgm:t>
        <a:bodyPr/>
        <a:lstStyle/>
        <a:p>
          <a:pPr marL="0" indent="0" algn="ctr" rtl="0"/>
          <a:r>
            <a:rPr lang="ru-RU" sz="4800" dirty="0" smtClean="0">
              <a:latin typeface="Times New Roman" pitchFamily="18" charset="0"/>
              <a:cs typeface="Times New Roman" pitchFamily="18" charset="0"/>
            </a:rPr>
            <a:t>Малая медицинская академия</a:t>
          </a:r>
          <a:endParaRPr lang="ru-RU" sz="4800" dirty="0">
            <a:latin typeface="Times New Roman" pitchFamily="18" charset="0"/>
            <a:cs typeface="Times New Roman" pitchFamily="18" charset="0"/>
          </a:endParaRPr>
        </a:p>
      </dgm:t>
    </dgm:pt>
    <dgm:pt modelId="{FB5D1B16-E34E-4DEE-9F3A-FE9A94CD31FB}" type="parTrans" cxnId="{C1BAD0BE-1FBD-4D00-8B0F-90615CC2D246}">
      <dgm:prSet/>
      <dgm:spPr/>
      <dgm:t>
        <a:bodyPr/>
        <a:lstStyle/>
        <a:p>
          <a:endParaRPr lang="ru-RU" sz="3200">
            <a:latin typeface="Times New Roman" pitchFamily="18" charset="0"/>
            <a:cs typeface="Times New Roman" pitchFamily="18" charset="0"/>
          </a:endParaRPr>
        </a:p>
      </dgm:t>
    </dgm:pt>
    <dgm:pt modelId="{68F70CF5-94A7-48B4-B916-F1866E587B4F}" type="sibTrans" cxnId="{C1BAD0BE-1FBD-4D00-8B0F-90615CC2D246}">
      <dgm:prSet/>
      <dgm:spPr/>
      <dgm:t>
        <a:bodyPr/>
        <a:lstStyle/>
        <a:p>
          <a:endParaRPr lang="ru-RU" sz="3200">
            <a:latin typeface="Times New Roman" pitchFamily="18" charset="0"/>
            <a:cs typeface="Times New Roman" pitchFamily="18" charset="0"/>
          </a:endParaRPr>
        </a:p>
      </dgm:t>
    </dgm:pt>
    <dgm:pt modelId="{DA09B016-A436-433B-AE89-6C3B4B4BF836}">
      <dgm:prSet custT="1"/>
      <dgm:spPr/>
      <dgm:t>
        <a:bodyPr/>
        <a:lstStyle/>
        <a:p>
          <a:pPr marL="0" indent="0" algn="ctr" rtl="0"/>
          <a:r>
            <a:rPr lang="ru-RU" sz="4400" dirty="0" smtClean="0">
              <a:latin typeface="Times New Roman" pitchFamily="18" charset="0"/>
              <a:cs typeface="Times New Roman" pitchFamily="18" charset="0"/>
            </a:rPr>
            <a:t>Встречи с выпускниками ЯМК</a:t>
          </a:r>
          <a:endParaRPr lang="ru-RU" sz="4400" dirty="0">
            <a:latin typeface="Times New Roman" pitchFamily="18" charset="0"/>
            <a:cs typeface="Times New Roman" pitchFamily="18" charset="0"/>
          </a:endParaRPr>
        </a:p>
      </dgm:t>
    </dgm:pt>
    <dgm:pt modelId="{E5924A91-968C-4618-B690-FF9F825B8B65}" type="parTrans" cxnId="{181DFF3A-9C33-47D8-975D-06FED8C4C2F6}">
      <dgm:prSet/>
      <dgm:spPr/>
      <dgm:t>
        <a:bodyPr/>
        <a:lstStyle/>
        <a:p>
          <a:endParaRPr lang="ru-RU" sz="3200">
            <a:latin typeface="Times New Roman" pitchFamily="18" charset="0"/>
            <a:cs typeface="Times New Roman" pitchFamily="18" charset="0"/>
          </a:endParaRPr>
        </a:p>
      </dgm:t>
    </dgm:pt>
    <dgm:pt modelId="{6BBD1C56-B8D5-41E4-96DD-A667B1D353D6}" type="sibTrans" cxnId="{181DFF3A-9C33-47D8-975D-06FED8C4C2F6}">
      <dgm:prSet/>
      <dgm:spPr/>
      <dgm:t>
        <a:bodyPr/>
        <a:lstStyle/>
        <a:p>
          <a:endParaRPr lang="ru-RU" sz="3200">
            <a:latin typeface="Times New Roman" pitchFamily="18" charset="0"/>
            <a:cs typeface="Times New Roman" pitchFamily="18" charset="0"/>
          </a:endParaRPr>
        </a:p>
      </dgm:t>
    </dgm:pt>
    <dgm:pt modelId="{EB388476-F389-446E-B8E7-B203BA39144E}">
      <dgm:prSet custT="1"/>
      <dgm:spPr/>
      <dgm:t>
        <a:bodyPr/>
        <a:lstStyle/>
        <a:p>
          <a:pPr marL="0" indent="0" algn="ctr" rtl="0"/>
          <a:r>
            <a:rPr lang="ru-RU" sz="4000" dirty="0" smtClean="0">
              <a:latin typeface="Times New Roman" pitchFamily="18" charset="0"/>
              <a:cs typeface="Times New Roman" pitchFamily="18" charset="0"/>
            </a:rPr>
            <a:t>Конкурс «Лучший студент стоматолог»</a:t>
          </a:r>
          <a:endParaRPr lang="ru-RU" sz="4000" dirty="0">
            <a:latin typeface="Times New Roman" pitchFamily="18" charset="0"/>
            <a:cs typeface="Times New Roman" pitchFamily="18" charset="0"/>
          </a:endParaRPr>
        </a:p>
      </dgm:t>
    </dgm:pt>
    <dgm:pt modelId="{C825D13F-6D3C-4DBD-9E53-8758BF42271C}" type="parTrans" cxnId="{C044D634-A1F2-41CD-9E70-154CB69FDF03}">
      <dgm:prSet/>
      <dgm:spPr/>
      <dgm:t>
        <a:bodyPr/>
        <a:lstStyle/>
        <a:p>
          <a:endParaRPr lang="ru-RU" sz="3200">
            <a:latin typeface="Times New Roman" pitchFamily="18" charset="0"/>
            <a:cs typeface="Times New Roman" pitchFamily="18" charset="0"/>
          </a:endParaRPr>
        </a:p>
      </dgm:t>
    </dgm:pt>
    <dgm:pt modelId="{91B530C3-FC80-4E13-8470-E932BCF4CB84}" type="sibTrans" cxnId="{C044D634-A1F2-41CD-9E70-154CB69FDF03}">
      <dgm:prSet/>
      <dgm:spPr/>
      <dgm:t>
        <a:bodyPr/>
        <a:lstStyle/>
        <a:p>
          <a:endParaRPr lang="ru-RU" sz="3200">
            <a:latin typeface="Times New Roman" pitchFamily="18" charset="0"/>
            <a:cs typeface="Times New Roman" pitchFamily="18" charset="0"/>
          </a:endParaRPr>
        </a:p>
      </dgm:t>
    </dgm:pt>
    <dgm:pt modelId="{975C5009-E1C4-4ED9-A129-CFFA95A4725F}">
      <dgm:prSet custT="1"/>
      <dgm:spPr/>
      <dgm:t>
        <a:bodyPr/>
        <a:lstStyle/>
        <a:p>
          <a:pPr marL="0" indent="0" algn="ctr" rtl="0"/>
          <a:r>
            <a:rPr lang="ru-RU" sz="4400" dirty="0" smtClean="0">
              <a:latin typeface="Times New Roman" pitchFamily="18" charset="0"/>
              <a:cs typeface="Times New Roman" pitchFamily="18" charset="0"/>
            </a:rPr>
            <a:t>Организация встреч с ветеранами стоматологической службы</a:t>
          </a:r>
          <a:endParaRPr lang="ru-RU" sz="4400" dirty="0">
            <a:latin typeface="Times New Roman" pitchFamily="18" charset="0"/>
            <a:cs typeface="Times New Roman" pitchFamily="18" charset="0"/>
          </a:endParaRPr>
        </a:p>
      </dgm:t>
    </dgm:pt>
    <dgm:pt modelId="{22E75C37-5CFF-4E10-982D-305B93E1BC87}" type="parTrans" cxnId="{0E2769F6-981E-4652-8E9F-574C2E68E493}">
      <dgm:prSet/>
      <dgm:spPr/>
      <dgm:t>
        <a:bodyPr/>
        <a:lstStyle/>
        <a:p>
          <a:endParaRPr lang="ru-RU" sz="3200">
            <a:latin typeface="Times New Roman" pitchFamily="18" charset="0"/>
            <a:cs typeface="Times New Roman" pitchFamily="18" charset="0"/>
          </a:endParaRPr>
        </a:p>
      </dgm:t>
    </dgm:pt>
    <dgm:pt modelId="{B8E1512A-C465-4C8C-9E5C-D4D8D3042A3D}" type="sibTrans" cxnId="{0E2769F6-981E-4652-8E9F-574C2E68E493}">
      <dgm:prSet/>
      <dgm:spPr/>
      <dgm:t>
        <a:bodyPr/>
        <a:lstStyle/>
        <a:p>
          <a:endParaRPr lang="ru-RU" sz="3200">
            <a:latin typeface="Times New Roman" pitchFamily="18" charset="0"/>
            <a:cs typeface="Times New Roman" pitchFamily="18" charset="0"/>
          </a:endParaRPr>
        </a:p>
      </dgm:t>
    </dgm:pt>
    <dgm:pt modelId="{801C5D8B-60DD-4740-B298-A917A24F636D}">
      <dgm:prSet custT="1"/>
      <dgm:spPr/>
      <dgm:t>
        <a:bodyPr/>
        <a:lstStyle/>
        <a:p>
          <a:pPr marL="0" indent="0" algn="ctr" rtl="0"/>
          <a:r>
            <a:rPr lang="ru-RU" sz="3600" dirty="0" smtClean="0">
              <a:latin typeface="Times New Roman" pitchFamily="18" charset="0"/>
              <a:cs typeface="Times New Roman" pitchFamily="18" charset="0"/>
            </a:rPr>
            <a:t> Ознакомление с деятельностью стоматологической ассоциации региона </a:t>
          </a:r>
          <a:endParaRPr lang="ru-RU" sz="3600" dirty="0">
            <a:latin typeface="Times New Roman" pitchFamily="18" charset="0"/>
            <a:cs typeface="Times New Roman" pitchFamily="18" charset="0"/>
          </a:endParaRPr>
        </a:p>
      </dgm:t>
    </dgm:pt>
    <dgm:pt modelId="{4029BAEB-87FD-4366-9AE8-1157E996685E}" type="parTrans" cxnId="{F7E6B16A-9D49-438C-9A5D-F5EBEF51FECC}">
      <dgm:prSet/>
      <dgm:spPr/>
      <dgm:t>
        <a:bodyPr/>
        <a:lstStyle/>
        <a:p>
          <a:endParaRPr lang="ru-RU" sz="3200">
            <a:latin typeface="Times New Roman" pitchFamily="18" charset="0"/>
            <a:cs typeface="Times New Roman" pitchFamily="18" charset="0"/>
          </a:endParaRPr>
        </a:p>
      </dgm:t>
    </dgm:pt>
    <dgm:pt modelId="{8C07C206-0101-45DD-A40C-13939D6FC107}" type="sibTrans" cxnId="{F7E6B16A-9D49-438C-9A5D-F5EBEF51FECC}">
      <dgm:prSet/>
      <dgm:spPr/>
      <dgm:t>
        <a:bodyPr/>
        <a:lstStyle/>
        <a:p>
          <a:endParaRPr lang="ru-RU" sz="3200">
            <a:latin typeface="Times New Roman" pitchFamily="18" charset="0"/>
            <a:cs typeface="Times New Roman" pitchFamily="18" charset="0"/>
          </a:endParaRPr>
        </a:p>
      </dgm:t>
    </dgm:pt>
    <dgm:pt modelId="{3593C311-07B4-4F24-B828-85EC5D902709}" type="pres">
      <dgm:prSet presAssocID="{D937F5F2-5EC2-47FA-A0BC-9EB26E7D7206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E65E470C-D77E-4DE0-A873-EB3D32CFF9D2}" type="pres">
      <dgm:prSet presAssocID="{2ECA251B-652B-4629-B96B-CF6E562E3286}" presName="parentText" presStyleLbl="node1" presStyleIdx="0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437FCEA-BA8A-41FB-9B1F-97190040C8A5}" type="pres">
      <dgm:prSet presAssocID="{68F70CF5-94A7-48B4-B916-F1866E587B4F}" presName="spacer" presStyleCnt="0"/>
      <dgm:spPr/>
    </dgm:pt>
    <dgm:pt modelId="{8A4EA933-8546-4DBA-84A2-37EAD35E3FAD}" type="pres">
      <dgm:prSet presAssocID="{DA09B016-A436-433B-AE89-6C3B4B4BF836}" presName="parentText" presStyleLbl="node1" presStyleIdx="1" presStyleCnt="5" custLinFactY="5338" custLinFactNeighborY="10000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53D3D7A-960D-4B65-9897-373C87B5E31B}" type="pres">
      <dgm:prSet presAssocID="{6BBD1C56-B8D5-41E4-96DD-A667B1D353D6}" presName="spacer" presStyleCnt="0"/>
      <dgm:spPr/>
    </dgm:pt>
    <dgm:pt modelId="{29337854-E440-44D1-BAD0-6F068C8B77FD}" type="pres">
      <dgm:prSet presAssocID="{EB388476-F389-446E-B8E7-B203BA39144E}" presName="parentText" presStyleLbl="node1" presStyleIdx="2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8A04E36-9D3D-4908-87D4-2646155564D3}" type="pres">
      <dgm:prSet presAssocID="{91B530C3-FC80-4E13-8470-E932BCF4CB84}" presName="spacer" presStyleCnt="0"/>
      <dgm:spPr/>
    </dgm:pt>
    <dgm:pt modelId="{642414EA-647C-47ED-B117-2B2D302B54E6}" type="pres">
      <dgm:prSet presAssocID="{975C5009-E1C4-4ED9-A129-CFFA95A4725F}" presName="parentText" presStyleLbl="node1" presStyleIdx="3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4BE39D3-47F5-496A-B065-2BE6A0FA8092}" type="pres">
      <dgm:prSet presAssocID="{B8E1512A-C465-4C8C-9E5C-D4D8D3042A3D}" presName="spacer" presStyleCnt="0"/>
      <dgm:spPr/>
    </dgm:pt>
    <dgm:pt modelId="{FF555CAC-56E6-4032-B808-B8467034E21E}" type="pres">
      <dgm:prSet presAssocID="{801C5D8B-60DD-4740-B298-A917A24F636D}" presName="parentText" presStyleLbl="node1" presStyleIdx="4" presStyleCnt="5" custLinFactNeighborY="1558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0E2769F6-981E-4652-8E9F-574C2E68E493}" srcId="{D937F5F2-5EC2-47FA-A0BC-9EB26E7D7206}" destId="{975C5009-E1C4-4ED9-A129-CFFA95A4725F}" srcOrd="3" destOrd="0" parTransId="{22E75C37-5CFF-4E10-982D-305B93E1BC87}" sibTransId="{B8E1512A-C465-4C8C-9E5C-D4D8D3042A3D}"/>
    <dgm:cxn modelId="{826E90B1-A4EE-4ABB-8BA7-FF1CC8CC3DAF}" type="presOf" srcId="{DA09B016-A436-433B-AE89-6C3B4B4BF836}" destId="{8A4EA933-8546-4DBA-84A2-37EAD35E3FAD}" srcOrd="0" destOrd="0" presId="urn:microsoft.com/office/officeart/2005/8/layout/vList2"/>
    <dgm:cxn modelId="{C044D634-A1F2-41CD-9E70-154CB69FDF03}" srcId="{D937F5F2-5EC2-47FA-A0BC-9EB26E7D7206}" destId="{EB388476-F389-446E-B8E7-B203BA39144E}" srcOrd="2" destOrd="0" parTransId="{C825D13F-6D3C-4DBD-9E53-8758BF42271C}" sibTransId="{91B530C3-FC80-4E13-8470-E932BCF4CB84}"/>
    <dgm:cxn modelId="{60559B19-42DB-4D96-A31D-45E3D3F38E8A}" type="presOf" srcId="{801C5D8B-60DD-4740-B298-A917A24F636D}" destId="{FF555CAC-56E6-4032-B808-B8467034E21E}" srcOrd="0" destOrd="0" presId="urn:microsoft.com/office/officeart/2005/8/layout/vList2"/>
    <dgm:cxn modelId="{181DFF3A-9C33-47D8-975D-06FED8C4C2F6}" srcId="{D937F5F2-5EC2-47FA-A0BC-9EB26E7D7206}" destId="{DA09B016-A436-433B-AE89-6C3B4B4BF836}" srcOrd="1" destOrd="0" parTransId="{E5924A91-968C-4618-B690-FF9F825B8B65}" sibTransId="{6BBD1C56-B8D5-41E4-96DD-A667B1D353D6}"/>
    <dgm:cxn modelId="{C3328AA2-E8EC-4C22-8975-9B136AC6DE9A}" type="presOf" srcId="{EB388476-F389-446E-B8E7-B203BA39144E}" destId="{29337854-E440-44D1-BAD0-6F068C8B77FD}" srcOrd="0" destOrd="0" presId="urn:microsoft.com/office/officeart/2005/8/layout/vList2"/>
    <dgm:cxn modelId="{5B700842-69D6-4050-B5D0-9A27C5BD7D35}" type="presOf" srcId="{D937F5F2-5EC2-47FA-A0BC-9EB26E7D7206}" destId="{3593C311-07B4-4F24-B828-85EC5D902709}" srcOrd="0" destOrd="0" presId="urn:microsoft.com/office/officeart/2005/8/layout/vList2"/>
    <dgm:cxn modelId="{F7E6B16A-9D49-438C-9A5D-F5EBEF51FECC}" srcId="{D937F5F2-5EC2-47FA-A0BC-9EB26E7D7206}" destId="{801C5D8B-60DD-4740-B298-A917A24F636D}" srcOrd="4" destOrd="0" parTransId="{4029BAEB-87FD-4366-9AE8-1157E996685E}" sibTransId="{8C07C206-0101-45DD-A40C-13939D6FC107}"/>
    <dgm:cxn modelId="{C1BAD0BE-1FBD-4D00-8B0F-90615CC2D246}" srcId="{D937F5F2-5EC2-47FA-A0BC-9EB26E7D7206}" destId="{2ECA251B-652B-4629-B96B-CF6E562E3286}" srcOrd="0" destOrd="0" parTransId="{FB5D1B16-E34E-4DEE-9F3A-FE9A94CD31FB}" sibTransId="{68F70CF5-94A7-48B4-B916-F1866E587B4F}"/>
    <dgm:cxn modelId="{6AF5F665-56F5-443F-AE89-C017A6697AE8}" type="presOf" srcId="{975C5009-E1C4-4ED9-A129-CFFA95A4725F}" destId="{642414EA-647C-47ED-B117-2B2D302B54E6}" srcOrd="0" destOrd="0" presId="urn:microsoft.com/office/officeart/2005/8/layout/vList2"/>
    <dgm:cxn modelId="{A4C9840C-7FA5-4C3E-BF19-1D36948C656E}" type="presOf" srcId="{2ECA251B-652B-4629-B96B-CF6E562E3286}" destId="{E65E470C-D77E-4DE0-A873-EB3D32CFF9D2}" srcOrd="0" destOrd="0" presId="urn:microsoft.com/office/officeart/2005/8/layout/vList2"/>
    <dgm:cxn modelId="{58ED97C4-0A0C-4CE1-BDCD-67341309BEF2}" type="presParOf" srcId="{3593C311-07B4-4F24-B828-85EC5D902709}" destId="{E65E470C-D77E-4DE0-A873-EB3D32CFF9D2}" srcOrd="0" destOrd="0" presId="urn:microsoft.com/office/officeart/2005/8/layout/vList2"/>
    <dgm:cxn modelId="{5EA647D4-409E-43D9-A71F-ED0CF2275296}" type="presParOf" srcId="{3593C311-07B4-4F24-B828-85EC5D902709}" destId="{C437FCEA-BA8A-41FB-9B1F-97190040C8A5}" srcOrd="1" destOrd="0" presId="urn:microsoft.com/office/officeart/2005/8/layout/vList2"/>
    <dgm:cxn modelId="{766DA699-85B1-4308-B77C-117012F0F2D4}" type="presParOf" srcId="{3593C311-07B4-4F24-B828-85EC5D902709}" destId="{8A4EA933-8546-4DBA-84A2-37EAD35E3FAD}" srcOrd="2" destOrd="0" presId="urn:microsoft.com/office/officeart/2005/8/layout/vList2"/>
    <dgm:cxn modelId="{EC99E1BA-D8D8-4A83-B157-BA704FA43097}" type="presParOf" srcId="{3593C311-07B4-4F24-B828-85EC5D902709}" destId="{553D3D7A-960D-4B65-9897-373C87B5E31B}" srcOrd="3" destOrd="0" presId="urn:microsoft.com/office/officeart/2005/8/layout/vList2"/>
    <dgm:cxn modelId="{646C5C94-86DA-4207-8571-F88FC2594366}" type="presParOf" srcId="{3593C311-07B4-4F24-B828-85EC5D902709}" destId="{29337854-E440-44D1-BAD0-6F068C8B77FD}" srcOrd="4" destOrd="0" presId="urn:microsoft.com/office/officeart/2005/8/layout/vList2"/>
    <dgm:cxn modelId="{4C51ACB4-83B2-426A-A471-A89C6B7E3446}" type="presParOf" srcId="{3593C311-07B4-4F24-B828-85EC5D902709}" destId="{E8A04E36-9D3D-4908-87D4-2646155564D3}" srcOrd="5" destOrd="0" presId="urn:microsoft.com/office/officeart/2005/8/layout/vList2"/>
    <dgm:cxn modelId="{08E7B02C-5E6A-4E79-A28B-94F56F6BF80D}" type="presParOf" srcId="{3593C311-07B4-4F24-B828-85EC5D902709}" destId="{642414EA-647C-47ED-B117-2B2D302B54E6}" srcOrd="6" destOrd="0" presId="urn:microsoft.com/office/officeart/2005/8/layout/vList2"/>
    <dgm:cxn modelId="{94D67C70-380C-4432-9E71-ACEF53A88D7D}" type="presParOf" srcId="{3593C311-07B4-4F24-B828-85EC5D902709}" destId="{A4BE39D3-47F5-496A-B065-2BE6A0FA8092}" srcOrd="7" destOrd="0" presId="urn:microsoft.com/office/officeart/2005/8/layout/vList2"/>
    <dgm:cxn modelId="{F0D45914-F47C-40F0-8687-D1A568F162A9}" type="presParOf" srcId="{3593C311-07B4-4F24-B828-85EC5D902709}" destId="{FF555CAC-56E6-4032-B808-B8467034E21E}" srcOrd="8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D937F5F2-5EC2-47FA-A0BC-9EB26E7D7206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2ECA251B-652B-4629-B96B-CF6E562E3286}">
      <dgm:prSet custT="1"/>
      <dgm:spPr/>
      <dgm:t>
        <a:bodyPr/>
        <a:lstStyle/>
        <a:p>
          <a:pPr marL="0" indent="0" algn="ctr" rtl="0"/>
          <a:r>
            <a:rPr lang="ru-RU" sz="4400" dirty="0" smtClean="0">
              <a:latin typeface="Times New Roman" pitchFamily="18" charset="0"/>
              <a:cs typeface="Times New Roman" pitchFamily="18" charset="0"/>
            </a:rPr>
            <a:t>Уроки здоровья </a:t>
          </a:r>
          <a:endParaRPr lang="ru-RU" sz="4400" dirty="0">
            <a:latin typeface="Times New Roman" pitchFamily="18" charset="0"/>
            <a:cs typeface="Times New Roman" pitchFamily="18" charset="0"/>
          </a:endParaRPr>
        </a:p>
      </dgm:t>
    </dgm:pt>
    <dgm:pt modelId="{FB5D1B16-E34E-4DEE-9F3A-FE9A94CD31FB}" type="parTrans" cxnId="{C1BAD0BE-1FBD-4D00-8B0F-90615CC2D246}">
      <dgm:prSet/>
      <dgm:spPr/>
      <dgm:t>
        <a:bodyPr/>
        <a:lstStyle/>
        <a:p>
          <a:endParaRPr lang="ru-RU" sz="3200">
            <a:latin typeface="Times New Roman" pitchFamily="18" charset="0"/>
            <a:cs typeface="Times New Roman" pitchFamily="18" charset="0"/>
          </a:endParaRPr>
        </a:p>
      </dgm:t>
    </dgm:pt>
    <dgm:pt modelId="{68F70CF5-94A7-48B4-B916-F1866E587B4F}" type="sibTrans" cxnId="{C1BAD0BE-1FBD-4D00-8B0F-90615CC2D246}">
      <dgm:prSet/>
      <dgm:spPr/>
      <dgm:t>
        <a:bodyPr/>
        <a:lstStyle/>
        <a:p>
          <a:endParaRPr lang="ru-RU" sz="3200">
            <a:latin typeface="Times New Roman" pitchFamily="18" charset="0"/>
            <a:cs typeface="Times New Roman" pitchFamily="18" charset="0"/>
          </a:endParaRPr>
        </a:p>
      </dgm:t>
    </dgm:pt>
    <dgm:pt modelId="{DA09B016-A436-433B-AE89-6C3B4B4BF836}">
      <dgm:prSet custT="1"/>
      <dgm:spPr/>
      <dgm:t>
        <a:bodyPr/>
        <a:lstStyle/>
        <a:p>
          <a:pPr marL="0" indent="0" algn="ctr" rtl="0"/>
          <a:r>
            <a:rPr lang="ru-RU" sz="4400" dirty="0" smtClean="0">
              <a:latin typeface="Times New Roman" pitchFamily="18" charset="0"/>
              <a:cs typeface="Times New Roman" pitchFamily="18" charset="0"/>
            </a:rPr>
            <a:t>Посещение классных часов у школьников</a:t>
          </a:r>
          <a:endParaRPr lang="ru-RU" sz="4400" dirty="0">
            <a:latin typeface="Times New Roman" pitchFamily="18" charset="0"/>
            <a:cs typeface="Times New Roman" pitchFamily="18" charset="0"/>
          </a:endParaRPr>
        </a:p>
      </dgm:t>
    </dgm:pt>
    <dgm:pt modelId="{E5924A91-968C-4618-B690-FF9F825B8B65}" type="parTrans" cxnId="{181DFF3A-9C33-47D8-975D-06FED8C4C2F6}">
      <dgm:prSet/>
      <dgm:spPr/>
      <dgm:t>
        <a:bodyPr/>
        <a:lstStyle/>
        <a:p>
          <a:endParaRPr lang="ru-RU" sz="3200">
            <a:latin typeface="Times New Roman" pitchFamily="18" charset="0"/>
            <a:cs typeface="Times New Roman" pitchFamily="18" charset="0"/>
          </a:endParaRPr>
        </a:p>
      </dgm:t>
    </dgm:pt>
    <dgm:pt modelId="{6BBD1C56-B8D5-41E4-96DD-A667B1D353D6}" type="sibTrans" cxnId="{181DFF3A-9C33-47D8-975D-06FED8C4C2F6}">
      <dgm:prSet/>
      <dgm:spPr/>
      <dgm:t>
        <a:bodyPr/>
        <a:lstStyle/>
        <a:p>
          <a:endParaRPr lang="ru-RU" sz="3200">
            <a:latin typeface="Times New Roman" pitchFamily="18" charset="0"/>
            <a:cs typeface="Times New Roman" pitchFamily="18" charset="0"/>
          </a:endParaRPr>
        </a:p>
      </dgm:t>
    </dgm:pt>
    <dgm:pt modelId="{EB388476-F389-446E-B8E7-B203BA39144E}">
      <dgm:prSet custT="1"/>
      <dgm:spPr/>
      <dgm:t>
        <a:bodyPr/>
        <a:lstStyle/>
        <a:p>
          <a:pPr marL="0" indent="0" algn="ctr" rtl="0"/>
          <a:r>
            <a:rPr lang="ru-RU" sz="4000" dirty="0" smtClean="0">
              <a:latin typeface="Times New Roman" pitchFamily="18" charset="0"/>
              <a:cs typeface="Times New Roman" pitchFamily="18" charset="0"/>
            </a:rPr>
            <a:t>Работа с учениками и выпускниками ЯМК</a:t>
          </a:r>
          <a:endParaRPr lang="ru-RU" sz="4000" dirty="0">
            <a:latin typeface="Times New Roman" pitchFamily="18" charset="0"/>
            <a:cs typeface="Times New Roman" pitchFamily="18" charset="0"/>
          </a:endParaRPr>
        </a:p>
      </dgm:t>
    </dgm:pt>
    <dgm:pt modelId="{C825D13F-6D3C-4DBD-9E53-8758BF42271C}" type="parTrans" cxnId="{C044D634-A1F2-41CD-9E70-154CB69FDF03}">
      <dgm:prSet/>
      <dgm:spPr/>
      <dgm:t>
        <a:bodyPr/>
        <a:lstStyle/>
        <a:p>
          <a:endParaRPr lang="ru-RU" sz="3200">
            <a:latin typeface="Times New Roman" pitchFamily="18" charset="0"/>
            <a:cs typeface="Times New Roman" pitchFamily="18" charset="0"/>
          </a:endParaRPr>
        </a:p>
      </dgm:t>
    </dgm:pt>
    <dgm:pt modelId="{91B530C3-FC80-4E13-8470-E932BCF4CB84}" type="sibTrans" cxnId="{C044D634-A1F2-41CD-9E70-154CB69FDF03}">
      <dgm:prSet/>
      <dgm:spPr/>
      <dgm:t>
        <a:bodyPr/>
        <a:lstStyle/>
        <a:p>
          <a:endParaRPr lang="ru-RU" sz="3200">
            <a:latin typeface="Times New Roman" pitchFamily="18" charset="0"/>
            <a:cs typeface="Times New Roman" pitchFamily="18" charset="0"/>
          </a:endParaRPr>
        </a:p>
      </dgm:t>
    </dgm:pt>
    <dgm:pt modelId="{975C5009-E1C4-4ED9-A129-CFFA95A4725F}">
      <dgm:prSet custT="1"/>
      <dgm:spPr/>
      <dgm:t>
        <a:bodyPr/>
        <a:lstStyle/>
        <a:p>
          <a:pPr marL="0" indent="0" algn="ctr" rtl="0"/>
          <a:r>
            <a:rPr lang="ru-RU" sz="4000" dirty="0" smtClean="0">
              <a:latin typeface="Times New Roman" pitchFamily="18" charset="0"/>
              <a:cs typeface="Times New Roman" pitchFamily="18" charset="0"/>
            </a:rPr>
            <a:t>Организация встреч с родителями</a:t>
          </a:r>
          <a:endParaRPr lang="ru-RU" sz="4800" dirty="0">
            <a:latin typeface="Times New Roman" pitchFamily="18" charset="0"/>
            <a:cs typeface="Times New Roman" pitchFamily="18" charset="0"/>
          </a:endParaRPr>
        </a:p>
      </dgm:t>
    </dgm:pt>
    <dgm:pt modelId="{22E75C37-5CFF-4E10-982D-305B93E1BC87}" type="parTrans" cxnId="{0E2769F6-981E-4652-8E9F-574C2E68E493}">
      <dgm:prSet/>
      <dgm:spPr/>
      <dgm:t>
        <a:bodyPr/>
        <a:lstStyle/>
        <a:p>
          <a:endParaRPr lang="ru-RU" sz="3200">
            <a:latin typeface="Times New Roman" pitchFamily="18" charset="0"/>
            <a:cs typeface="Times New Roman" pitchFamily="18" charset="0"/>
          </a:endParaRPr>
        </a:p>
      </dgm:t>
    </dgm:pt>
    <dgm:pt modelId="{B8E1512A-C465-4C8C-9E5C-D4D8D3042A3D}" type="sibTrans" cxnId="{0E2769F6-981E-4652-8E9F-574C2E68E493}">
      <dgm:prSet/>
      <dgm:spPr/>
      <dgm:t>
        <a:bodyPr/>
        <a:lstStyle/>
        <a:p>
          <a:endParaRPr lang="ru-RU" sz="3200">
            <a:latin typeface="Times New Roman" pitchFamily="18" charset="0"/>
            <a:cs typeface="Times New Roman" pitchFamily="18" charset="0"/>
          </a:endParaRPr>
        </a:p>
      </dgm:t>
    </dgm:pt>
    <dgm:pt modelId="{801C5D8B-60DD-4740-B298-A917A24F636D}">
      <dgm:prSet custT="1"/>
      <dgm:spPr/>
      <dgm:t>
        <a:bodyPr/>
        <a:lstStyle/>
        <a:p>
          <a:pPr marL="0" indent="0" algn="ctr" rtl="0"/>
          <a:r>
            <a:rPr lang="ru-RU" sz="3600" dirty="0" smtClean="0">
              <a:latin typeface="Times New Roman" pitchFamily="18" charset="0"/>
              <a:cs typeface="Times New Roman" pitchFamily="18" charset="0"/>
            </a:rPr>
            <a:t>Профессионально-ориентированная информация</a:t>
          </a:r>
          <a:endParaRPr lang="ru-RU" sz="3600" dirty="0">
            <a:latin typeface="Times New Roman" pitchFamily="18" charset="0"/>
            <a:cs typeface="Times New Roman" pitchFamily="18" charset="0"/>
          </a:endParaRPr>
        </a:p>
      </dgm:t>
    </dgm:pt>
    <dgm:pt modelId="{4029BAEB-87FD-4366-9AE8-1157E996685E}" type="parTrans" cxnId="{F7E6B16A-9D49-438C-9A5D-F5EBEF51FECC}">
      <dgm:prSet/>
      <dgm:spPr/>
      <dgm:t>
        <a:bodyPr/>
        <a:lstStyle/>
        <a:p>
          <a:endParaRPr lang="ru-RU" sz="3200">
            <a:latin typeface="Times New Roman" pitchFamily="18" charset="0"/>
            <a:cs typeface="Times New Roman" pitchFamily="18" charset="0"/>
          </a:endParaRPr>
        </a:p>
      </dgm:t>
    </dgm:pt>
    <dgm:pt modelId="{8C07C206-0101-45DD-A40C-13939D6FC107}" type="sibTrans" cxnId="{F7E6B16A-9D49-438C-9A5D-F5EBEF51FECC}">
      <dgm:prSet/>
      <dgm:spPr/>
      <dgm:t>
        <a:bodyPr/>
        <a:lstStyle/>
        <a:p>
          <a:endParaRPr lang="ru-RU" sz="3200">
            <a:latin typeface="Times New Roman" pitchFamily="18" charset="0"/>
            <a:cs typeface="Times New Roman" pitchFamily="18" charset="0"/>
          </a:endParaRPr>
        </a:p>
      </dgm:t>
    </dgm:pt>
    <dgm:pt modelId="{3593C311-07B4-4F24-B828-85EC5D902709}" type="pres">
      <dgm:prSet presAssocID="{D937F5F2-5EC2-47FA-A0BC-9EB26E7D7206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E65E470C-D77E-4DE0-A873-EB3D32CFF9D2}" type="pres">
      <dgm:prSet presAssocID="{2ECA251B-652B-4629-B96B-CF6E562E3286}" presName="parentText" presStyleLbl="node1" presStyleIdx="0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437FCEA-BA8A-41FB-9B1F-97190040C8A5}" type="pres">
      <dgm:prSet presAssocID="{68F70CF5-94A7-48B4-B916-F1866E587B4F}" presName="spacer" presStyleCnt="0"/>
      <dgm:spPr/>
    </dgm:pt>
    <dgm:pt modelId="{8A4EA933-8546-4DBA-84A2-37EAD35E3FAD}" type="pres">
      <dgm:prSet presAssocID="{DA09B016-A436-433B-AE89-6C3B4B4BF836}" presName="parentText" presStyleLbl="node1" presStyleIdx="1" presStyleCnt="5" custLinFactY="5338" custLinFactNeighborY="10000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53D3D7A-960D-4B65-9897-373C87B5E31B}" type="pres">
      <dgm:prSet presAssocID="{6BBD1C56-B8D5-41E4-96DD-A667B1D353D6}" presName="spacer" presStyleCnt="0"/>
      <dgm:spPr/>
    </dgm:pt>
    <dgm:pt modelId="{29337854-E440-44D1-BAD0-6F068C8B77FD}" type="pres">
      <dgm:prSet presAssocID="{EB388476-F389-446E-B8E7-B203BA39144E}" presName="parentText" presStyleLbl="node1" presStyleIdx="2" presStyleCnt="5" custLinFactY="7925" custLinFactNeighborX="9450" custLinFactNeighborY="10000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8A04E36-9D3D-4908-87D4-2646155564D3}" type="pres">
      <dgm:prSet presAssocID="{91B530C3-FC80-4E13-8470-E932BCF4CB84}" presName="spacer" presStyleCnt="0"/>
      <dgm:spPr/>
    </dgm:pt>
    <dgm:pt modelId="{642414EA-647C-47ED-B117-2B2D302B54E6}" type="pres">
      <dgm:prSet presAssocID="{975C5009-E1C4-4ED9-A129-CFFA95A4725F}" presName="parentText" presStyleLbl="node1" presStyleIdx="3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4BE39D3-47F5-496A-B065-2BE6A0FA8092}" type="pres">
      <dgm:prSet presAssocID="{B8E1512A-C465-4C8C-9E5C-D4D8D3042A3D}" presName="spacer" presStyleCnt="0"/>
      <dgm:spPr/>
    </dgm:pt>
    <dgm:pt modelId="{FF555CAC-56E6-4032-B808-B8467034E21E}" type="pres">
      <dgm:prSet presAssocID="{801C5D8B-60DD-4740-B298-A917A24F636D}" presName="parentText" presStyleLbl="node1" presStyleIdx="4" presStyleCnt="5" custLinFactNeighborY="18736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8AEDBF21-59DD-44D8-95B5-7D3B78DB8209}" type="presOf" srcId="{801C5D8B-60DD-4740-B298-A917A24F636D}" destId="{FF555CAC-56E6-4032-B808-B8467034E21E}" srcOrd="0" destOrd="0" presId="urn:microsoft.com/office/officeart/2005/8/layout/vList2"/>
    <dgm:cxn modelId="{0E2769F6-981E-4652-8E9F-574C2E68E493}" srcId="{D937F5F2-5EC2-47FA-A0BC-9EB26E7D7206}" destId="{975C5009-E1C4-4ED9-A129-CFFA95A4725F}" srcOrd="3" destOrd="0" parTransId="{22E75C37-5CFF-4E10-982D-305B93E1BC87}" sibTransId="{B8E1512A-C465-4C8C-9E5C-D4D8D3042A3D}"/>
    <dgm:cxn modelId="{C044D634-A1F2-41CD-9E70-154CB69FDF03}" srcId="{D937F5F2-5EC2-47FA-A0BC-9EB26E7D7206}" destId="{EB388476-F389-446E-B8E7-B203BA39144E}" srcOrd="2" destOrd="0" parTransId="{C825D13F-6D3C-4DBD-9E53-8758BF42271C}" sibTransId="{91B530C3-FC80-4E13-8470-E932BCF4CB84}"/>
    <dgm:cxn modelId="{181DFF3A-9C33-47D8-975D-06FED8C4C2F6}" srcId="{D937F5F2-5EC2-47FA-A0BC-9EB26E7D7206}" destId="{DA09B016-A436-433B-AE89-6C3B4B4BF836}" srcOrd="1" destOrd="0" parTransId="{E5924A91-968C-4618-B690-FF9F825B8B65}" sibTransId="{6BBD1C56-B8D5-41E4-96DD-A667B1D353D6}"/>
    <dgm:cxn modelId="{FFFA5FCB-34BC-490A-8B18-D06F654BD5FE}" type="presOf" srcId="{975C5009-E1C4-4ED9-A129-CFFA95A4725F}" destId="{642414EA-647C-47ED-B117-2B2D302B54E6}" srcOrd="0" destOrd="0" presId="urn:microsoft.com/office/officeart/2005/8/layout/vList2"/>
    <dgm:cxn modelId="{F7E6B16A-9D49-438C-9A5D-F5EBEF51FECC}" srcId="{D937F5F2-5EC2-47FA-A0BC-9EB26E7D7206}" destId="{801C5D8B-60DD-4740-B298-A917A24F636D}" srcOrd="4" destOrd="0" parTransId="{4029BAEB-87FD-4366-9AE8-1157E996685E}" sibTransId="{8C07C206-0101-45DD-A40C-13939D6FC107}"/>
    <dgm:cxn modelId="{C1BAD0BE-1FBD-4D00-8B0F-90615CC2D246}" srcId="{D937F5F2-5EC2-47FA-A0BC-9EB26E7D7206}" destId="{2ECA251B-652B-4629-B96B-CF6E562E3286}" srcOrd="0" destOrd="0" parTransId="{FB5D1B16-E34E-4DEE-9F3A-FE9A94CD31FB}" sibTransId="{68F70CF5-94A7-48B4-B916-F1866E587B4F}"/>
    <dgm:cxn modelId="{E5A5E3CB-1304-425C-A5A2-BAC0EF14CBBB}" type="presOf" srcId="{D937F5F2-5EC2-47FA-A0BC-9EB26E7D7206}" destId="{3593C311-07B4-4F24-B828-85EC5D902709}" srcOrd="0" destOrd="0" presId="urn:microsoft.com/office/officeart/2005/8/layout/vList2"/>
    <dgm:cxn modelId="{53010E1D-9790-47BF-8ABC-53CF6F578C8F}" type="presOf" srcId="{EB388476-F389-446E-B8E7-B203BA39144E}" destId="{29337854-E440-44D1-BAD0-6F068C8B77FD}" srcOrd="0" destOrd="0" presId="urn:microsoft.com/office/officeart/2005/8/layout/vList2"/>
    <dgm:cxn modelId="{332B0B6E-F469-4336-8838-43B1B16EE034}" type="presOf" srcId="{2ECA251B-652B-4629-B96B-CF6E562E3286}" destId="{E65E470C-D77E-4DE0-A873-EB3D32CFF9D2}" srcOrd="0" destOrd="0" presId="urn:microsoft.com/office/officeart/2005/8/layout/vList2"/>
    <dgm:cxn modelId="{3A599736-00D4-4664-BC5A-63A35E7A6FCA}" type="presOf" srcId="{DA09B016-A436-433B-AE89-6C3B4B4BF836}" destId="{8A4EA933-8546-4DBA-84A2-37EAD35E3FAD}" srcOrd="0" destOrd="0" presId="urn:microsoft.com/office/officeart/2005/8/layout/vList2"/>
    <dgm:cxn modelId="{E61B0FCF-E595-4C8E-90BB-F4A1A4213983}" type="presParOf" srcId="{3593C311-07B4-4F24-B828-85EC5D902709}" destId="{E65E470C-D77E-4DE0-A873-EB3D32CFF9D2}" srcOrd="0" destOrd="0" presId="urn:microsoft.com/office/officeart/2005/8/layout/vList2"/>
    <dgm:cxn modelId="{65B3C198-1742-4A77-A905-3BC11FB01EC5}" type="presParOf" srcId="{3593C311-07B4-4F24-B828-85EC5D902709}" destId="{C437FCEA-BA8A-41FB-9B1F-97190040C8A5}" srcOrd="1" destOrd="0" presId="urn:microsoft.com/office/officeart/2005/8/layout/vList2"/>
    <dgm:cxn modelId="{E1DBE80E-82D8-4B44-832D-5B96A2C3D552}" type="presParOf" srcId="{3593C311-07B4-4F24-B828-85EC5D902709}" destId="{8A4EA933-8546-4DBA-84A2-37EAD35E3FAD}" srcOrd="2" destOrd="0" presId="urn:microsoft.com/office/officeart/2005/8/layout/vList2"/>
    <dgm:cxn modelId="{B1225ED8-E36F-4348-8D09-FE1B8FD26C18}" type="presParOf" srcId="{3593C311-07B4-4F24-B828-85EC5D902709}" destId="{553D3D7A-960D-4B65-9897-373C87B5E31B}" srcOrd="3" destOrd="0" presId="urn:microsoft.com/office/officeart/2005/8/layout/vList2"/>
    <dgm:cxn modelId="{07894ABC-10A7-49AF-83C4-6FE9B8AB0427}" type="presParOf" srcId="{3593C311-07B4-4F24-B828-85EC5D902709}" destId="{29337854-E440-44D1-BAD0-6F068C8B77FD}" srcOrd="4" destOrd="0" presId="urn:microsoft.com/office/officeart/2005/8/layout/vList2"/>
    <dgm:cxn modelId="{2A875FB1-A382-44D4-B6F3-735E1E39938B}" type="presParOf" srcId="{3593C311-07B4-4F24-B828-85EC5D902709}" destId="{E8A04E36-9D3D-4908-87D4-2646155564D3}" srcOrd="5" destOrd="0" presId="urn:microsoft.com/office/officeart/2005/8/layout/vList2"/>
    <dgm:cxn modelId="{7622AC01-FBD2-4C30-B27C-C43D18D2E75B}" type="presParOf" srcId="{3593C311-07B4-4F24-B828-85EC5D902709}" destId="{642414EA-647C-47ED-B117-2B2D302B54E6}" srcOrd="6" destOrd="0" presId="urn:microsoft.com/office/officeart/2005/8/layout/vList2"/>
    <dgm:cxn modelId="{8862C553-3F20-440A-BAD0-7C335915D05D}" type="presParOf" srcId="{3593C311-07B4-4F24-B828-85EC5D902709}" destId="{A4BE39D3-47F5-496A-B065-2BE6A0FA8092}" srcOrd="7" destOrd="0" presId="urn:microsoft.com/office/officeart/2005/8/layout/vList2"/>
    <dgm:cxn modelId="{0969F500-AB9D-41E0-86FF-AE4E2E9422FC}" type="presParOf" srcId="{3593C311-07B4-4F24-B828-85EC5D902709}" destId="{FF555CAC-56E6-4032-B808-B8467034E21E}" srcOrd="8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2BA246A-8F0B-4EEE-810A-B296461A8961}">
      <dsp:nvSpPr>
        <dsp:cNvPr id="0" name=""/>
        <dsp:cNvSpPr/>
      </dsp:nvSpPr>
      <dsp:spPr>
        <a:xfrm>
          <a:off x="1030021" y="212"/>
          <a:ext cx="6690216" cy="464928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B8F9023-FECD-4F4D-82CC-1BFFA7E6E0A4}">
      <dsp:nvSpPr>
        <dsp:cNvPr id="0" name=""/>
        <dsp:cNvSpPr/>
      </dsp:nvSpPr>
      <dsp:spPr>
        <a:xfrm>
          <a:off x="1867625" y="795936"/>
          <a:ext cx="6690216" cy="464928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247650" rIns="247650" bIns="247650" numCol="1" spcCol="1270" anchor="ctr" anchorCtr="0">
          <a:noAutofit/>
        </a:bodyPr>
        <a:lstStyle/>
        <a:p>
          <a:pPr lvl="0" algn="ctr" defTabSz="28892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6500" kern="1200" dirty="0" smtClean="0">
              <a:solidFill>
                <a:srgbClr val="FF0066"/>
              </a:solidFill>
            </a:rPr>
            <a:t>31.05.03 – СТОМАТОЛОГИЯ</a:t>
          </a:r>
          <a:endParaRPr lang="ru-RU" sz="6500" kern="1200" dirty="0">
            <a:solidFill>
              <a:srgbClr val="FF0066"/>
            </a:solidFill>
          </a:endParaRPr>
        </a:p>
      </dsp:txBody>
      <dsp:txXfrm>
        <a:off x="2003798" y="932109"/>
        <a:ext cx="6417870" cy="4376941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209B1FC-2AE0-4508-84C7-729D25280120}">
      <dsp:nvSpPr>
        <dsp:cNvPr id="0" name=""/>
        <dsp:cNvSpPr/>
      </dsp:nvSpPr>
      <dsp:spPr>
        <a:xfrm>
          <a:off x="0" y="936094"/>
          <a:ext cx="7772400" cy="1677159"/>
        </a:xfrm>
        <a:prstGeom prst="roundRect">
          <a:avLst>
            <a:gd name="adj" fmla="val 10000"/>
          </a:avLst>
        </a:prstGeom>
        <a:solidFill>
          <a:srgbClr val="D38873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marL="90488" lvl="0" indent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600" b="1" kern="1200" dirty="0" smtClean="0">
              <a:latin typeface="Times New Roman" pitchFamily="18" charset="0"/>
              <a:cs typeface="Times New Roman" pitchFamily="18" charset="0"/>
            </a:rPr>
            <a:t>ИНФОРМИРУЮЩИЕ</a:t>
          </a:r>
          <a:endParaRPr lang="ru-RU" sz="3600" b="1" kern="1200" dirty="0">
            <a:latin typeface="Times New Roman" pitchFamily="18" charset="0"/>
            <a:cs typeface="Times New Roman" pitchFamily="18" charset="0"/>
          </a:endParaRPr>
        </a:p>
      </dsp:txBody>
      <dsp:txXfrm>
        <a:off x="49122" y="985216"/>
        <a:ext cx="5654376" cy="1578915"/>
      </dsp:txXfrm>
    </dsp:sp>
    <dsp:sp modelId="{D961AA02-9AEF-4CA8-B2E5-889382E85F9B}">
      <dsp:nvSpPr>
        <dsp:cNvPr id="0" name=""/>
        <dsp:cNvSpPr/>
      </dsp:nvSpPr>
      <dsp:spPr>
        <a:xfrm>
          <a:off x="533383" y="3096341"/>
          <a:ext cx="7772400" cy="1677178"/>
        </a:xfrm>
        <a:prstGeom prst="roundRect">
          <a:avLst>
            <a:gd name="adj" fmla="val 10000"/>
          </a:avLst>
        </a:prstGeom>
        <a:solidFill>
          <a:srgbClr val="D38873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lvl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600" b="1" kern="1200" dirty="0" smtClean="0">
              <a:latin typeface="Times New Roman" pitchFamily="18" charset="0"/>
              <a:cs typeface="Times New Roman" pitchFamily="18" charset="0"/>
            </a:rPr>
            <a:t>ПРОФИЛИЗИРУЮЩИЕ</a:t>
          </a:r>
          <a:endParaRPr lang="ru-RU" sz="3600" b="1" kern="1200" dirty="0">
            <a:latin typeface="Times New Roman" pitchFamily="18" charset="0"/>
            <a:cs typeface="Times New Roman" pitchFamily="18" charset="0"/>
          </a:endParaRPr>
        </a:p>
      </dsp:txBody>
      <dsp:txXfrm>
        <a:off x="582506" y="3145464"/>
        <a:ext cx="5701870" cy="1578932"/>
      </dsp:txXfrm>
    </dsp:sp>
    <dsp:sp modelId="{D3733F02-47FE-478B-8FE8-DD46E169B6A5}">
      <dsp:nvSpPr>
        <dsp:cNvPr id="0" name=""/>
        <dsp:cNvSpPr/>
      </dsp:nvSpPr>
      <dsp:spPr>
        <a:xfrm>
          <a:off x="1371599" y="5079182"/>
          <a:ext cx="7772400" cy="1518169"/>
        </a:xfrm>
        <a:prstGeom prst="roundRect">
          <a:avLst>
            <a:gd name="adj" fmla="val 10000"/>
          </a:avLst>
        </a:prstGeom>
        <a:solidFill>
          <a:srgbClr val="D38873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lvl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600" b="1" kern="1200" dirty="0" smtClean="0">
              <a:latin typeface="Times New Roman" pitchFamily="18" charset="0"/>
              <a:cs typeface="Times New Roman" pitchFamily="18" charset="0"/>
            </a:rPr>
            <a:t>МОТИВИРУЮЩИЕ</a:t>
          </a:r>
          <a:endParaRPr lang="ru-RU" sz="3600" b="1" kern="1200" dirty="0">
            <a:latin typeface="Times New Roman" pitchFamily="18" charset="0"/>
            <a:cs typeface="Times New Roman" pitchFamily="18" charset="0"/>
          </a:endParaRPr>
        </a:p>
      </dsp:txBody>
      <dsp:txXfrm>
        <a:off x="1416065" y="5123648"/>
        <a:ext cx="5711184" cy="1429237"/>
      </dsp:txXfrm>
    </dsp:sp>
    <dsp:sp modelId="{68BAC7CC-CD93-4654-BC2E-3CF7D9FC2E89}">
      <dsp:nvSpPr>
        <dsp:cNvPr id="0" name=""/>
        <dsp:cNvSpPr/>
      </dsp:nvSpPr>
      <dsp:spPr>
        <a:xfrm>
          <a:off x="6548259" y="1944219"/>
          <a:ext cx="1286483" cy="1286483"/>
        </a:xfrm>
        <a:prstGeom prst="downArrow">
          <a:avLst>
            <a:gd name="adj1" fmla="val 55000"/>
            <a:gd name="adj2" fmla="val 45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3600" kern="1200"/>
        </a:p>
      </dsp:txBody>
      <dsp:txXfrm>
        <a:off x="6837718" y="1944219"/>
        <a:ext cx="707565" cy="968078"/>
      </dsp:txXfrm>
    </dsp:sp>
    <dsp:sp modelId="{2A24C3DB-87D2-44DA-970B-3C086B9DF97C}">
      <dsp:nvSpPr>
        <dsp:cNvPr id="0" name=""/>
        <dsp:cNvSpPr/>
      </dsp:nvSpPr>
      <dsp:spPr>
        <a:xfrm>
          <a:off x="7306076" y="4104451"/>
          <a:ext cx="1286483" cy="1286483"/>
        </a:xfrm>
        <a:prstGeom prst="downArrow">
          <a:avLst>
            <a:gd name="adj1" fmla="val 55000"/>
            <a:gd name="adj2" fmla="val 45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3600" kern="1200"/>
        </a:p>
      </dsp:txBody>
      <dsp:txXfrm>
        <a:off x="7595535" y="4104451"/>
        <a:ext cx="707565" cy="968078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65E470C-D77E-4DE0-A873-EB3D32CFF9D2}">
      <dsp:nvSpPr>
        <dsp:cNvPr id="0" name=""/>
        <dsp:cNvSpPr/>
      </dsp:nvSpPr>
      <dsp:spPr>
        <a:xfrm>
          <a:off x="0" y="1491"/>
          <a:ext cx="9144000" cy="1120457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2880" tIns="182880" rIns="182880" bIns="182880" numCol="1" spcCol="1270" anchor="ctr" anchorCtr="0">
          <a:noAutofit/>
        </a:bodyPr>
        <a:lstStyle/>
        <a:p>
          <a:pPr marL="0" lvl="0" indent="0" algn="ctr" defTabSz="2133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4800" kern="1200" dirty="0" smtClean="0">
              <a:latin typeface="Times New Roman" pitchFamily="18" charset="0"/>
              <a:cs typeface="Times New Roman" pitchFamily="18" charset="0"/>
            </a:rPr>
            <a:t>Дни открытых дверей</a:t>
          </a:r>
          <a:endParaRPr lang="ru-RU" sz="48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54696" y="56187"/>
        <a:ext cx="9034608" cy="1011065"/>
      </dsp:txXfrm>
    </dsp:sp>
    <dsp:sp modelId="{8A4EA933-8546-4DBA-84A2-37EAD35E3FAD}">
      <dsp:nvSpPr>
        <dsp:cNvPr id="0" name=""/>
        <dsp:cNvSpPr/>
      </dsp:nvSpPr>
      <dsp:spPr>
        <a:xfrm>
          <a:off x="0" y="1200912"/>
          <a:ext cx="9144000" cy="1120457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7640" tIns="167640" rIns="167640" bIns="167640" numCol="1" spcCol="1270" anchor="ctr" anchorCtr="0">
          <a:noAutofit/>
        </a:bodyPr>
        <a:lstStyle/>
        <a:p>
          <a:pPr marL="0" lvl="0" indent="0" algn="ctr" defTabSz="1955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4400" kern="1200" dirty="0" smtClean="0">
              <a:latin typeface="Times New Roman" pitchFamily="18" charset="0"/>
              <a:cs typeface="Times New Roman" pitchFamily="18" charset="0"/>
            </a:rPr>
            <a:t>Участие в классных часах  СОШ, ССУЗ</a:t>
          </a:r>
          <a:endParaRPr lang="ru-RU" sz="44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54696" y="1255608"/>
        <a:ext cx="9034608" cy="1011065"/>
      </dsp:txXfrm>
    </dsp:sp>
    <dsp:sp modelId="{29337854-E440-44D1-BAD0-6F068C8B77FD}">
      <dsp:nvSpPr>
        <dsp:cNvPr id="0" name=""/>
        <dsp:cNvSpPr/>
      </dsp:nvSpPr>
      <dsp:spPr>
        <a:xfrm>
          <a:off x="0" y="2261560"/>
          <a:ext cx="9144000" cy="1120457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5740" tIns="205740" rIns="205740" bIns="205740" numCol="1" spcCol="1270" anchor="ctr" anchorCtr="0">
          <a:noAutofit/>
        </a:bodyPr>
        <a:lstStyle/>
        <a:p>
          <a:pPr marL="0" lvl="0" indent="0" algn="ctr" defTabSz="2400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5400" kern="1200" dirty="0" smtClean="0"/>
            <a:t>Встречи с родителями</a:t>
          </a:r>
          <a:endParaRPr lang="ru-RU" sz="54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54696" y="2316256"/>
        <a:ext cx="9034608" cy="1011065"/>
      </dsp:txXfrm>
    </dsp:sp>
    <dsp:sp modelId="{642414EA-647C-47ED-B117-2B2D302B54E6}">
      <dsp:nvSpPr>
        <dsp:cNvPr id="0" name=""/>
        <dsp:cNvSpPr/>
      </dsp:nvSpPr>
      <dsp:spPr>
        <a:xfrm>
          <a:off x="0" y="3391594"/>
          <a:ext cx="9144000" cy="1120457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2880" tIns="182880" rIns="182880" bIns="182880" numCol="1" spcCol="1270" anchor="ctr" anchorCtr="0">
          <a:noAutofit/>
        </a:bodyPr>
        <a:lstStyle/>
        <a:p>
          <a:pPr marL="0" lvl="0" indent="0" algn="l" defTabSz="2133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4800" kern="1200" dirty="0" smtClean="0">
              <a:latin typeface="Times New Roman" pitchFamily="18" charset="0"/>
              <a:cs typeface="Times New Roman" pitchFamily="18" charset="0"/>
            </a:rPr>
            <a:t>Средства массовой информации</a:t>
          </a:r>
          <a:endParaRPr lang="ru-RU" sz="48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54696" y="3446290"/>
        <a:ext cx="9034608" cy="1011065"/>
      </dsp:txXfrm>
    </dsp:sp>
    <dsp:sp modelId="{FF555CAC-56E6-4032-B808-B8467034E21E}">
      <dsp:nvSpPr>
        <dsp:cNvPr id="0" name=""/>
        <dsp:cNvSpPr/>
      </dsp:nvSpPr>
      <dsp:spPr>
        <a:xfrm>
          <a:off x="0" y="4522707"/>
          <a:ext cx="9144000" cy="1120457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marL="0" lvl="0" indent="0" algn="ctr" defTabSz="1600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600" kern="1200" dirty="0" smtClean="0">
              <a:latin typeface="Times New Roman" pitchFamily="18" charset="0"/>
              <a:cs typeface="Times New Roman" pitchFamily="18" charset="0"/>
            </a:rPr>
            <a:t>Электронная связь по интернету </a:t>
          </a:r>
          <a:endParaRPr lang="ru-RU" sz="36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54696" y="4577403"/>
        <a:ext cx="9034608" cy="1011065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65E470C-D77E-4DE0-A873-EB3D32CFF9D2}">
      <dsp:nvSpPr>
        <dsp:cNvPr id="0" name=""/>
        <dsp:cNvSpPr/>
      </dsp:nvSpPr>
      <dsp:spPr>
        <a:xfrm>
          <a:off x="0" y="1491"/>
          <a:ext cx="9144000" cy="1120457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2880" tIns="182880" rIns="182880" bIns="182880" numCol="1" spcCol="1270" anchor="ctr" anchorCtr="0">
          <a:noAutofit/>
        </a:bodyPr>
        <a:lstStyle/>
        <a:p>
          <a:pPr marL="0" lvl="0" indent="0" algn="ctr" defTabSz="2133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4800" kern="1200" dirty="0" smtClean="0">
              <a:latin typeface="Times New Roman" pitchFamily="18" charset="0"/>
              <a:cs typeface="Times New Roman" pitchFamily="18" charset="0"/>
            </a:rPr>
            <a:t>Малая медицинская академия</a:t>
          </a:r>
          <a:endParaRPr lang="ru-RU" sz="48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54696" y="56187"/>
        <a:ext cx="9034608" cy="1011065"/>
      </dsp:txXfrm>
    </dsp:sp>
    <dsp:sp modelId="{8A4EA933-8546-4DBA-84A2-37EAD35E3FAD}">
      <dsp:nvSpPr>
        <dsp:cNvPr id="0" name=""/>
        <dsp:cNvSpPr/>
      </dsp:nvSpPr>
      <dsp:spPr>
        <a:xfrm>
          <a:off x="0" y="1200912"/>
          <a:ext cx="9144000" cy="1120457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7640" tIns="167640" rIns="167640" bIns="167640" numCol="1" spcCol="1270" anchor="ctr" anchorCtr="0">
          <a:noAutofit/>
        </a:bodyPr>
        <a:lstStyle/>
        <a:p>
          <a:pPr marL="0" lvl="0" indent="0" algn="ctr" defTabSz="1955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4400" kern="1200" dirty="0" smtClean="0">
              <a:latin typeface="Times New Roman" pitchFamily="18" charset="0"/>
              <a:cs typeface="Times New Roman" pitchFamily="18" charset="0"/>
            </a:rPr>
            <a:t>Встречи с выпускниками ЯМК</a:t>
          </a:r>
          <a:endParaRPr lang="ru-RU" sz="44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54696" y="1255608"/>
        <a:ext cx="9034608" cy="1011065"/>
      </dsp:txXfrm>
    </dsp:sp>
    <dsp:sp modelId="{29337854-E440-44D1-BAD0-6F068C8B77FD}">
      <dsp:nvSpPr>
        <dsp:cNvPr id="0" name=""/>
        <dsp:cNvSpPr/>
      </dsp:nvSpPr>
      <dsp:spPr>
        <a:xfrm>
          <a:off x="0" y="2261560"/>
          <a:ext cx="9144000" cy="1120457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0" tIns="152400" rIns="152400" bIns="152400" numCol="1" spcCol="1270" anchor="ctr" anchorCtr="0">
          <a:noAutofit/>
        </a:bodyPr>
        <a:lstStyle/>
        <a:p>
          <a:pPr marL="0" lvl="0" indent="0" algn="ctr" defTabSz="1778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4000" kern="1200" dirty="0" smtClean="0">
              <a:latin typeface="Times New Roman" pitchFamily="18" charset="0"/>
              <a:cs typeface="Times New Roman" pitchFamily="18" charset="0"/>
            </a:rPr>
            <a:t>Конкурс «Лучший студент стоматолог»</a:t>
          </a:r>
          <a:endParaRPr lang="ru-RU" sz="40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54696" y="2316256"/>
        <a:ext cx="9034608" cy="1011065"/>
      </dsp:txXfrm>
    </dsp:sp>
    <dsp:sp modelId="{642414EA-647C-47ED-B117-2B2D302B54E6}">
      <dsp:nvSpPr>
        <dsp:cNvPr id="0" name=""/>
        <dsp:cNvSpPr/>
      </dsp:nvSpPr>
      <dsp:spPr>
        <a:xfrm>
          <a:off x="0" y="3391594"/>
          <a:ext cx="9144000" cy="1120457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7640" tIns="167640" rIns="167640" bIns="167640" numCol="1" spcCol="1270" anchor="ctr" anchorCtr="0">
          <a:noAutofit/>
        </a:bodyPr>
        <a:lstStyle/>
        <a:p>
          <a:pPr marL="0" lvl="0" indent="0" algn="ctr" defTabSz="1955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4400" kern="1200" dirty="0" smtClean="0">
              <a:latin typeface="Times New Roman" pitchFamily="18" charset="0"/>
              <a:cs typeface="Times New Roman" pitchFamily="18" charset="0"/>
            </a:rPr>
            <a:t>Организация встреч с ветеранами стоматологической службы</a:t>
          </a:r>
          <a:endParaRPr lang="ru-RU" sz="44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54696" y="3446290"/>
        <a:ext cx="9034608" cy="1011065"/>
      </dsp:txXfrm>
    </dsp:sp>
    <dsp:sp modelId="{FF555CAC-56E6-4032-B808-B8467034E21E}">
      <dsp:nvSpPr>
        <dsp:cNvPr id="0" name=""/>
        <dsp:cNvSpPr/>
      </dsp:nvSpPr>
      <dsp:spPr>
        <a:xfrm>
          <a:off x="0" y="4523120"/>
          <a:ext cx="9144000" cy="1120457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marL="0" lvl="0" indent="0" algn="ctr" defTabSz="1600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600" kern="1200" dirty="0" smtClean="0">
              <a:latin typeface="Times New Roman" pitchFamily="18" charset="0"/>
              <a:cs typeface="Times New Roman" pitchFamily="18" charset="0"/>
            </a:rPr>
            <a:t> Ознакомление с деятельностью стоматологической ассоциации региона </a:t>
          </a:r>
          <a:endParaRPr lang="ru-RU" sz="36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54696" y="4577816"/>
        <a:ext cx="9034608" cy="1011065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65E470C-D77E-4DE0-A873-EB3D32CFF9D2}">
      <dsp:nvSpPr>
        <dsp:cNvPr id="0" name=""/>
        <dsp:cNvSpPr/>
      </dsp:nvSpPr>
      <dsp:spPr>
        <a:xfrm>
          <a:off x="0" y="379"/>
          <a:ext cx="9144000" cy="1120846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7640" tIns="167640" rIns="167640" bIns="167640" numCol="1" spcCol="1270" anchor="ctr" anchorCtr="0">
          <a:noAutofit/>
        </a:bodyPr>
        <a:lstStyle/>
        <a:p>
          <a:pPr marL="0" lvl="0" indent="0" algn="ctr" defTabSz="1955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4400" kern="1200" dirty="0" smtClean="0">
              <a:latin typeface="Times New Roman" pitchFamily="18" charset="0"/>
              <a:cs typeface="Times New Roman" pitchFamily="18" charset="0"/>
            </a:rPr>
            <a:t>Уроки здоровья </a:t>
          </a:r>
          <a:endParaRPr lang="ru-RU" sz="44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54715" y="55094"/>
        <a:ext cx="9034570" cy="1011416"/>
      </dsp:txXfrm>
    </dsp:sp>
    <dsp:sp modelId="{8A4EA933-8546-4DBA-84A2-37EAD35E3FAD}">
      <dsp:nvSpPr>
        <dsp:cNvPr id="0" name=""/>
        <dsp:cNvSpPr/>
      </dsp:nvSpPr>
      <dsp:spPr>
        <a:xfrm>
          <a:off x="0" y="1200350"/>
          <a:ext cx="9144000" cy="1120846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7640" tIns="167640" rIns="167640" bIns="167640" numCol="1" spcCol="1270" anchor="ctr" anchorCtr="0">
          <a:noAutofit/>
        </a:bodyPr>
        <a:lstStyle/>
        <a:p>
          <a:pPr marL="0" lvl="0" indent="0" algn="ctr" defTabSz="1955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4400" kern="1200" dirty="0" smtClean="0">
              <a:latin typeface="Times New Roman" pitchFamily="18" charset="0"/>
              <a:cs typeface="Times New Roman" pitchFamily="18" charset="0"/>
            </a:rPr>
            <a:t>Посещение классных часов у школьников</a:t>
          </a:r>
          <a:endParaRPr lang="ru-RU" sz="44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54715" y="1255065"/>
        <a:ext cx="9034570" cy="1011416"/>
      </dsp:txXfrm>
    </dsp:sp>
    <dsp:sp modelId="{29337854-E440-44D1-BAD0-6F068C8B77FD}">
      <dsp:nvSpPr>
        <dsp:cNvPr id="0" name=""/>
        <dsp:cNvSpPr/>
      </dsp:nvSpPr>
      <dsp:spPr>
        <a:xfrm>
          <a:off x="0" y="2359839"/>
          <a:ext cx="9144000" cy="1120846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0" tIns="152400" rIns="152400" bIns="152400" numCol="1" spcCol="1270" anchor="ctr" anchorCtr="0">
          <a:noAutofit/>
        </a:bodyPr>
        <a:lstStyle/>
        <a:p>
          <a:pPr marL="0" lvl="0" indent="0" algn="ctr" defTabSz="1778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4000" kern="1200" dirty="0" smtClean="0">
              <a:latin typeface="Times New Roman" pitchFamily="18" charset="0"/>
              <a:cs typeface="Times New Roman" pitchFamily="18" charset="0"/>
            </a:rPr>
            <a:t>Работа с учениками и выпускниками ЯМК</a:t>
          </a:r>
          <a:endParaRPr lang="ru-RU" sz="40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54715" y="2414554"/>
        <a:ext cx="9034570" cy="1011416"/>
      </dsp:txXfrm>
    </dsp:sp>
    <dsp:sp modelId="{642414EA-647C-47ED-B117-2B2D302B54E6}">
      <dsp:nvSpPr>
        <dsp:cNvPr id="0" name=""/>
        <dsp:cNvSpPr/>
      </dsp:nvSpPr>
      <dsp:spPr>
        <a:xfrm>
          <a:off x="0" y="3391859"/>
          <a:ext cx="9144000" cy="1120846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0" tIns="152400" rIns="152400" bIns="152400" numCol="1" spcCol="1270" anchor="ctr" anchorCtr="0">
          <a:noAutofit/>
        </a:bodyPr>
        <a:lstStyle/>
        <a:p>
          <a:pPr marL="0" lvl="0" indent="0" algn="ctr" defTabSz="1778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4000" kern="1200" dirty="0" smtClean="0">
              <a:latin typeface="Times New Roman" pitchFamily="18" charset="0"/>
              <a:cs typeface="Times New Roman" pitchFamily="18" charset="0"/>
            </a:rPr>
            <a:t>Организация встреч с родителями</a:t>
          </a:r>
          <a:endParaRPr lang="ru-RU" sz="48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54715" y="3446574"/>
        <a:ext cx="9034570" cy="1011416"/>
      </dsp:txXfrm>
    </dsp:sp>
    <dsp:sp modelId="{FF555CAC-56E6-4032-B808-B8467034E21E}">
      <dsp:nvSpPr>
        <dsp:cNvPr id="0" name=""/>
        <dsp:cNvSpPr/>
      </dsp:nvSpPr>
      <dsp:spPr>
        <a:xfrm>
          <a:off x="0" y="4522731"/>
          <a:ext cx="9144000" cy="1120846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marL="0" lvl="0" indent="0" algn="ctr" defTabSz="1600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600" kern="1200" dirty="0" smtClean="0">
              <a:latin typeface="Times New Roman" pitchFamily="18" charset="0"/>
              <a:cs typeface="Times New Roman" pitchFamily="18" charset="0"/>
            </a:rPr>
            <a:t>Профессионально-ориентированная информация</a:t>
          </a:r>
          <a:endParaRPr lang="ru-RU" sz="36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54715" y="4577446"/>
        <a:ext cx="9034570" cy="101141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CAFDDA0-FCCE-4BFC-8521-AFFFB849548B}" type="datetimeFigureOut">
              <a:rPr lang="ru-RU" smtClean="0"/>
              <a:pPr/>
              <a:t>26.11.2020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F87AB13-40E6-4AA4-90DB-A6E92F87830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59222298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lnSpc>
                <a:spcPct val="90000"/>
              </a:lnSpc>
              <a:buFont typeface="Wingdings" pitchFamily="2" charset="2"/>
              <a:buNone/>
            </a:pP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71C12EC-CFBF-496A-A587-DB835172052B}" type="slidenum">
              <a:rPr lang="ru-RU" smtClean="0"/>
              <a:pPr>
                <a:defRPr/>
              </a:pPr>
              <a:t>8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3E567B-23B4-42AC-BBC8-4B9DF3E76DB3}" type="datetimeFigureOut">
              <a:rPr lang="ru-RU" smtClean="0"/>
              <a:pPr/>
              <a:t>26.11.2020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5BC612-6C90-45DC-A069-C1126789C7A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3E567B-23B4-42AC-BBC8-4B9DF3E76DB3}" type="datetimeFigureOut">
              <a:rPr lang="ru-RU" smtClean="0"/>
              <a:pPr/>
              <a:t>26.11.2020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5BC612-6C90-45DC-A069-C1126789C7A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3E567B-23B4-42AC-BBC8-4B9DF3E76DB3}" type="datetimeFigureOut">
              <a:rPr lang="ru-RU" smtClean="0"/>
              <a:pPr/>
              <a:t>26.11.2020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5BC612-6C90-45DC-A069-C1126789C7A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>
  <p:cSld name="Заголовок и диа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457200"/>
            <a:ext cx="7543800" cy="563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иаграмма 2"/>
          <p:cNvSpPr>
            <a:spLocks noGrp="1"/>
          </p:cNvSpPr>
          <p:nvPr>
            <p:ph type="chart" idx="1"/>
          </p:nvPr>
        </p:nvSpPr>
        <p:spPr>
          <a:xfrm>
            <a:off x="381000" y="1295400"/>
            <a:ext cx="8305800" cy="4724400"/>
          </a:xfrm>
        </p:spPr>
        <p:txBody>
          <a:bodyPr>
            <a:normAutofit/>
          </a:bodyPr>
          <a:lstStyle/>
          <a:p>
            <a:pPr lvl="0"/>
            <a:r>
              <a:rPr lang="ru-RU" noProof="0" smtClean="0"/>
              <a:t>Вставка диаграммы</a:t>
            </a:r>
            <a:endParaRPr lang="ru-RU" noProof="0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http://ppt.prtxt.ru</a:t>
            </a:r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0A437D-3BAE-47C5-89AE-08AB8697B34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3E567B-23B4-42AC-BBC8-4B9DF3E76DB3}" type="datetimeFigureOut">
              <a:rPr lang="ru-RU" smtClean="0"/>
              <a:pPr/>
              <a:t>26.11.2020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5BC612-6C90-45DC-A069-C1126789C7A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3E567B-23B4-42AC-BBC8-4B9DF3E76DB3}" type="datetimeFigureOut">
              <a:rPr lang="ru-RU" smtClean="0"/>
              <a:pPr/>
              <a:t>26.11.2020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5BC612-6C90-45DC-A069-C1126789C7A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3E567B-23B4-42AC-BBC8-4B9DF3E76DB3}" type="datetimeFigureOut">
              <a:rPr lang="ru-RU" smtClean="0"/>
              <a:pPr/>
              <a:t>26.11.2020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5BC612-6C90-45DC-A069-C1126789C7A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3E567B-23B4-42AC-BBC8-4B9DF3E76DB3}" type="datetimeFigureOut">
              <a:rPr lang="ru-RU" smtClean="0"/>
              <a:pPr/>
              <a:t>26.11.2020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5BC612-6C90-45DC-A069-C1126789C7A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3E567B-23B4-42AC-BBC8-4B9DF3E76DB3}" type="datetimeFigureOut">
              <a:rPr lang="ru-RU" smtClean="0"/>
              <a:pPr/>
              <a:t>26.11.2020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5BC612-6C90-45DC-A069-C1126789C7A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3E567B-23B4-42AC-BBC8-4B9DF3E76DB3}" type="datetimeFigureOut">
              <a:rPr lang="ru-RU" smtClean="0"/>
              <a:pPr/>
              <a:t>26.11.2020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5BC612-6C90-45DC-A069-C1126789C7A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3E567B-23B4-42AC-BBC8-4B9DF3E76DB3}" type="datetimeFigureOut">
              <a:rPr lang="ru-RU" smtClean="0"/>
              <a:pPr/>
              <a:t>26.11.2020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5BC612-6C90-45DC-A069-C1126789C7A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3E567B-23B4-42AC-BBC8-4B9DF3E76DB3}" type="datetimeFigureOut">
              <a:rPr lang="ru-RU" smtClean="0"/>
              <a:pPr/>
              <a:t>26.11.2020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5BC612-6C90-45DC-A069-C1126789C7A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F3E567B-23B4-42AC-BBC8-4B9DF3E76DB3}" type="datetimeFigureOut">
              <a:rPr lang="ru-RU" smtClean="0"/>
              <a:pPr/>
              <a:t>26.11.2020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5BC612-6C90-45DC-A069-C1126789C7AD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4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4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_____Microsoft_Office_Excel_97-20031.xls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1.v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вал 2"/>
          <p:cNvSpPr/>
          <p:nvPr/>
        </p:nvSpPr>
        <p:spPr>
          <a:xfrm>
            <a:off x="7092950" y="5661025"/>
            <a:ext cx="1511300" cy="647700"/>
          </a:xfrm>
          <a:prstGeom prst="ellipse">
            <a:avLst/>
          </a:prstGeom>
          <a:solidFill>
            <a:srgbClr val="1B58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srgbClr val="1156C5"/>
              </a:solidFill>
            </a:endParaRPr>
          </a:p>
        </p:txBody>
      </p:sp>
      <p:sp>
        <p:nvSpPr>
          <p:cNvPr id="7" name="Заголовок 6"/>
          <p:cNvSpPr>
            <a:spLocks noGrp="1"/>
          </p:cNvSpPr>
          <p:nvPr>
            <p:ph type="ctrTitle"/>
          </p:nvPr>
        </p:nvSpPr>
        <p:spPr>
          <a:xfrm>
            <a:off x="2843808" y="0"/>
            <a:ext cx="6156176" cy="1988840"/>
          </a:xfrm>
          <a:noFill/>
          <a:ln>
            <a:solidFill>
              <a:schemeClr val="accent1"/>
            </a:solidFill>
          </a:ln>
          <a:effectLst>
            <a:outerShdw blurRad="50800" dist="50800" dir="5400000" algn="ctr" rotWithShape="0">
              <a:srgbClr val="92D050"/>
            </a:outerShdw>
          </a:effectLst>
        </p:spPr>
        <p:txBody>
          <a:bodyPr>
            <a:normAutofit/>
          </a:bodyPr>
          <a:lstStyle/>
          <a:p>
            <a:r>
              <a:rPr lang="ru-RU" sz="2000" i="1" dirty="0" smtClean="0">
                <a:solidFill>
                  <a:srgbClr val="FFFF00"/>
                </a:solidFill>
              </a:rPr>
              <a:t>Министерство науки и </a:t>
            </a:r>
            <a:r>
              <a:rPr lang="ru-RU" sz="2000" i="1" dirty="0" err="1" smtClean="0">
                <a:solidFill>
                  <a:srgbClr val="FFFF00"/>
                </a:solidFill>
              </a:rPr>
              <a:t>высщего</a:t>
            </a:r>
            <a:r>
              <a:rPr lang="ru-RU" sz="2000" i="1" dirty="0" smtClean="0">
                <a:solidFill>
                  <a:srgbClr val="FFFF00"/>
                </a:solidFill>
              </a:rPr>
              <a:t> образования РФ </a:t>
            </a:r>
            <a:br>
              <a:rPr lang="ru-RU" sz="2000" i="1" dirty="0" smtClean="0">
                <a:solidFill>
                  <a:srgbClr val="FFFF00"/>
                </a:solidFill>
              </a:rPr>
            </a:br>
            <a:r>
              <a:rPr lang="ru-RU" sz="2000" i="1" dirty="0" smtClean="0">
                <a:solidFill>
                  <a:srgbClr val="FFFF00"/>
                </a:solidFill>
              </a:rPr>
              <a:t>ФГАОУ ВО «Северо-Восточный федеральный университет  </a:t>
            </a:r>
            <a:br>
              <a:rPr lang="ru-RU" sz="2000" i="1" dirty="0" smtClean="0">
                <a:solidFill>
                  <a:srgbClr val="FFFF00"/>
                </a:solidFill>
              </a:rPr>
            </a:br>
            <a:r>
              <a:rPr lang="ru-RU" sz="2000" i="1" dirty="0" smtClean="0">
                <a:solidFill>
                  <a:srgbClr val="FFFF00"/>
                </a:solidFill>
              </a:rPr>
              <a:t>имени М.К. Аммосова»</a:t>
            </a:r>
            <a:br>
              <a:rPr lang="ru-RU" sz="2000" i="1" dirty="0" smtClean="0">
                <a:solidFill>
                  <a:srgbClr val="FFFF00"/>
                </a:solidFill>
              </a:rPr>
            </a:br>
            <a:r>
              <a:rPr lang="ru-RU" sz="2000" i="1" dirty="0" smtClean="0">
                <a:solidFill>
                  <a:srgbClr val="FFFF00"/>
                </a:solidFill>
              </a:rPr>
              <a:t>Медицинский институт</a:t>
            </a:r>
            <a:endParaRPr lang="ru-RU" sz="2000" i="1" dirty="0">
              <a:solidFill>
                <a:srgbClr val="FFFF00"/>
              </a:solidFill>
            </a:endParaRPr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14282" y="3356992"/>
            <a:ext cx="8750206" cy="3240360"/>
          </a:xfrm>
        </p:spPr>
        <p:txBody>
          <a:bodyPr>
            <a:normAutofit/>
          </a:bodyPr>
          <a:lstStyle/>
          <a:p>
            <a:r>
              <a:rPr lang="ru-RU" b="1" i="1" dirty="0" smtClean="0">
                <a:solidFill>
                  <a:srgbClr val="FFC000"/>
                </a:solidFill>
              </a:rPr>
              <a:t>ПРОФОРИЕНТАЦИОННАЯ РАБОТА КАФЕДРЫ ТЕРАПЕВТИЧЕСКОЙ, ХИРУРГИЧЕСКОЙ, ОРТОПЕДИЧЕСКОЙ СТОМАТОЛОГИИ И СТОМАТОЛОГИИ ДЕТСКОГО ВОЗРАСТА В ПРИВЛЕЧЕНИИ ШКОЛЬНИКОВ В МИ СВФУ</a:t>
            </a:r>
          </a:p>
          <a:p>
            <a:r>
              <a:rPr lang="ru-RU" sz="2600" dirty="0" smtClean="0">
                <a:solidFill>
                  <a:srgbClr val="FFC000"/>
                </a:solidFill>
              </a:rPr>
              <a:t>Якутск  2020</a:t>
            </a:r>
          </a:p>
          <a:p>
            <a:endParaRPr lang="ru-RU" dirty="0"/>
          </a:p>
        </p:txBody>
      </p:sp>
      <p:pic>
        <p:nvPicPr>
          <p:cNvPr id="10" name="Рисунок 9" descr="Эмблема Стома отделение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116632"/>
            <a:ext cx="2088232" cy="2088232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11" name="Прямоугольник 10"/>
          <p:cNvSpPr/>
          <p:nvPr/>
        </p:nvSpPr>
        <p:spPr>
          <a:xfrm>
            <a:off x="2123728" y="2060848"/>
            <a:ext cx="5832648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i="1" dirty="0" smtClean="0">
                <a:solidFill>
                  <a:srgbClr val="FFFF00"/>
                </a:solidFill>
              </a:rPr>
              <a:t/>
            </a:r>
            <a:br>
              <a:rPr lang="ru-RU" i="1" dirty="0" smtClean="0">
                <a:solidFill>
                  <a:srgbClr val="FFFF00"/>
                </a:solidFill>
              </a:rPr>
            </a:br>
            <a:r>
              <a:rPr lang="ru-RU" i="1" dirty="0" smtClean="0">
                <a:solidFill>
                  <a:srgbClr val="FFFF00"/>
                </a:solidFill>
              </a:rPr>
              <a:t>Ответственный </a:t>
            </a:r>
          </a:p>
          <a:p>
            <a:pPr algn="ctr"/>
            <a:r>
              <a:rPr lang="ru-RU" i="1" dirty="0" smtClean="0">
                <a:solidFill>
                  <a:srgbClr val="FFFF00"/>
                </a:solidFill>
              </a:rPr>
              <a:t>по </a:t>
            </a:r>
            <a:r>
              <a:rPr lang="ru-RU" i="1" dirty="0" err="1" smtClean="0">
                <a:solidFill>
                  <a:srgbClr val="FFFF00"/>
                </a:solidFill>
              </a:rPr>
              <a:t>профориентационной</a:t>
            </a:r>
            <a:r>
              <a:rPr lang="ru-RU" i="1" dirty="0" smtClean="0">
                <a:solidFill>
                  <a:srgbClr val="FFFF00"/>
                </a:solidFill>
              </a:rPr>
              <a:t> работе кафедры</a:t>
            </a:r>
          </a:p>
          <a:p>
            <a:pPr algn="ctr"/>
            <a:r>
              <a:rPr lang="ru-RU" i="1" dirty="0" smtClean="0">
                <a:solidFill>
                  <a:srgbClr val="FFFF00"/>
                </a:solidFill>
              </a:rPr>
              <a:t>к.м.н., доцент Варламов П. Г.</a:t>
            </a:r>
            <a:endParaRPr lang="ru-RU" sz="2000" b="1" dirty="0" smtClean="0">
              <a:solidFill>
                <a:srgbClr val="FF9966"/>
              </a:solidFill>
            </a:endParaRPr>
          </a:p>
          <a:p>
            <a:pPr algn="ctr"/>
            <a:endParaRPr lang="ru-RU" i="1" dirty="0">
              <a:solidFill>
                <a:srgbClr val="FFFF00"/>
              </a:solidFill>
            </a:endParaRPr>
          </a:p>
          <a:p>
            <a:pPr algn="ctr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1221117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Схема 4"/>
          <p:cNvGraphicFramePr/>
          <p:nvPr>
            <p:extLst>
              <p:ext uri="{D42A27DB-BD31-4B8C-83A1-F6EECF244321}">
                <p14:modId xmlns:p14="http://schemas.microsoft.com/office/powerpoint/2010/main" xmlns="" val="195244554"/>
              </p:ext>
            </p:extLst>
          </p:nvPr>
        </p:nvGraphicFramePr>
        <p:xfrm>
          <a:off x="0" y="260648"/>
          <a:ext cx="9144000" cy="65973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Заголовок 2"/>
          <p:cNvSpPr>
            <a:spLocks noGrp="1"/>
          </p:cNvSpPr>
          <p:nvPr>
            <p:ph type="ctrTitle"/>
          </p:nvPr>
        </p:nvSpPr>
        <p:spPr>
          <a:xfrm>
            <a:off x="685800" y="260649"/>
            <a:ext cx="7772400" cy="648071"/>
          </a:xfrm>
        </p:spPr>
        <p:txBody>
          <a:bodyPr>
            <a:normAutofit fontScale="90000"/>
          </a:bodyPr>
          <a:lstStyle/>
          <a:p>
            <a:r>
              <a:rPr lang="ru-RU" b="1" dirty="0" smtClean="0"/>
              <a:t>Необходимые мероприятия для выполнения плана 2021 года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xmlns="" val="32797471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Заголовок 1"/>
          <p:cNvSpPr>
            <a:spLocks noGrp="1"/>
          </p:cNvSpPr>
          <p:nvPr>
            <p:ph type="title"/>
          </p:nvPr>
        </p:nvSpPr>
        <p:spPr>
          <a:xfrm>
            <a:off x="557242" y="71414"/>
            <a:ext cx="8229600" cy="868346"/>
          </a:xfrm>
        </p:spPr>
        <p:txBody>
          <a:bodyPr>
            <a:normAutofit fontScale="90000"/>
          </a:bodyPr>
          <a:lstStyle/>
          <a:p>
            <a:pPr lvl="0"/>
            <a:r>
              <a:rPr lang="ru-RU" sz="4000" b="1" dirty="0" smtClean="0">
                <a:solidFill>
                  <a:srgbClr val="00FFCC"/>
                </a:solidFill>
                <a:latin typeface="Times New Roman" pitchFamily="18" charset="0"/>
                <a:cs typeface="Times New Roman" pitchFamily="18" charset="0"/>
              </a:rPr>
              <a:t>ИНФОРМИРУЮЩИЕ  мероприятия</a:t>
            </a:r>
            <a:r>
              <a:rPr lang="ru-RU" sz="3200" b="1" dirty="0" smtClean="0">
                <a:solidFill>
                  <a:srgbClr val="00FFCC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b="1" dirty="0" smtClean="0">
                <a:solidFill>
                  <a:srgbClr val="00FFCC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altLang="ru-RU" sz="3200" dirty="0" smtClean="0">
              <a:solidFill>
                <a:srgbClr val="00FFCC"/>
              </a:solidFill>
              <a:effectLst/>
              <a:latin typeface="Arial" charset="0"/>
              <a:cs typeface="Arial" charset="0"/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0" y="1214422"/>
          <a:ext cx="9144000" cy="564357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xmlns="" val="22558106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Заголовок 1"/>
          <p:cNvSpPr>
            <a:spLocks noGrp="1"/>
          </p:cNvSpPr>
          <p:nvPr>
            <p:ph type="title"/>
          </p:nvPr>
        </p:nvSpPr>
        <p:spPr>
          <a:xfrm>
            <a:off x="0" y="71414"/>
            <a:ext cx="9144000" cy="868346"/>
          </a:xfrm>
        </p:spPr>
        <p:txBody>
          <a:bodyPr>
            <a:normAutofit fontScale="90000"/>
          </a:bodyPr>
          <a:lstStyle/>
          <a:p>
            <a:r>
              <a:rPr lang="ru-RU" sz="4000" b="1" dirty="0" smtClean="0">
                <a:solidFill>
                  <a:srgbClr val="00FFCC"/>
                </a:solidFill>
                <a:latin typeface="Times New Roman" pitchFamily="18" charset="0"/>
                <a:cs typeface="Times New Roman" pitchFamily="18" charset="0"/>
              </a:rPr>
              <a:t>ПРОФИЛИЗИРУЮЩИЕ  мероприятия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b="1" dirty="0" smtClean="0">
                <a:latin typeface="Times New Roman" pitchFamily="18" charset="0"/>
                <a:cs typeface="Times New Roman" pitchFamily="18" charset="0"/>
              </a:rPr>
            </a:br>
            <a:endParaRPr lang="ru-RU" altLang="ru-RU" sz="3200" dirty="0" smtClean="0">
              <a:solidFill>
                <a:srgbClr val="FFC000"/>
              </a:solidFill>
              <a:effectLst/>
              <a:latin typeface="Arial" charset="0"/>
              <a:cs typeface="Arial" charset="0"/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2098040255"/>
              </p:ext>
            </p:extLst>
          </p:nvPr>
        </p:nvGraphicFramePr>
        <p:xfrm>
          <a:off x="0" y="1214422"/>
          <a:ext cx="9144000" cy="564357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xmlns="" val="22558106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Заголовок 1"/>
          <p:cNvSpPr>
            <a:spLocks noGrp="1"/>
          </p:cNvSpPr>
          <p:nvPr>
            <p:ph type="title"/>
          </p:nvPr>
        </p:nvSpPr>
        <p:spPr>
          <a:xfrm>
            <a:off x="0" y="188640"/>
            <a:ext cx="9144000" cy="751120"/>
          </a:xfrm>
        </p:spPr>
        <p:txBody>
          <a:bodyPr>
            <a:normAutofit fontScale="90000"/>
          </a:bodyPr>
          <a:lstStyle/>
          <a:p>
            <a:r>
              <a:rPr lang="ru-RU" sz="4000" b="1" dirty="0" smtClean="0">
                <a:solidFill>
                  <a:srgbClr val="00FFCC"/>
                </a:solidFill>
                <a:latin typeface="Times New Roman" pitchFamily="18" charset="0"/>
                <a:cs typeface="Times New Roman" pitchFamily="18" charset="0"/>
              </a:rPr>
              <a:t>МОТИВИРУЮЩИЕ  мероприятия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b="1" dirty="0" smtClean="0">
                <a:latin typeface="Times New Roman" pitchFamily="18" charset="0"/>
                <a:cs typeface="Times New Roman" pitchFamily="18" charset="0"/>
              </a:rPr>
            </a:br>
            <a:endParaRPr lang="ru-RU" altLang="ru-RU" sz="3200" dirty="0" smtClean="0">
              <a:solidFill>
                <a:srgbClr val="FFC000"/>
              </a:solidFill>
              <a:effectLst/>
              <a:latin typeface="Arial" charset="0"/>
              <a:cs typeface="Arial" charset="0"/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0" y="1214422"/>
          <a:ext cx="9144000" cy="564357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xmlns="" val="22558106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5" name="AutoShape 3"/>
          <p:cNvSpPr>
            <a:spLocks noChangeArrowheads="1"/>
          </p:cNvSpPr>
          <p:nvPr/>
        </p:nvSpPr>
        <p:spPr bwMode="gray">
          <a:xfrm>
            <a:off x="0" y="1628800"/>
            <a:ext cx="6172200" cy="5229200"/>
          </a:xfrm>
          <a:prstGeom prst="rightArrow">
            <a:avLst>
              <a:gd name="adj1" fmla="val 79306"/>
              <a:gd name="adj2" fmla="val 34004"/>
            </a:avLst>
          </a:prstGeom>
          <a:gradFill rotWithShape="1">
            <a:gsLst>
              <a:gs pos="0">
                <a:schemeClr val="accent1">
                  <a:gamma/>
                  <a:tint val="0"/>
                  <a:invGamma/>
                </a:schemeClr>
              </a:gs>
              <a:gs pos="100000">
                <a:schemeClr val="accent1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ru-RU">
              <a:cs typeface="+mn-cs"/>
            </a:endParaRPr>
          </a:p>
        </p:txBody>
      </p:sp>
      <p:sp>
        <p:nvSpPr>
          <p:cNvPr id="79876" name="AutoShape 4"/>
          <p:cNvSpPr>
            <a:spLocks noChangeArrowheads="1"/>
          </p:cNvSpPr>
          <p:nvPr/>
        </p:nvSpPr>
        <p:spPr bwMode="blackWhite">
          <a:xfrm>
            <a:off x="179512" y="2204864"/>
            <a:ext cx="4032448" cy="1224136"/>
          </a:xfrm>
          <a:prstGeom prst="roundRect">
            <a:avLst>
              <a:gd name="adj" fmla="val 9106"/>
            </a:avLst>
          </a:prstGeom>
          <a:gradFill rotWithShape="1">
            <a:gsLst>
              <a:gs pos="0">
                <a:srgbClr val="FFFF00"/>
              </a:gs>
              <a:gs pos="50000">
                <a:schemeClr val="accent1">
                  <a:gamma/>
                  <a:tint val="66667"/>
                  <a:invGamma/>
                </a:schemeClr>
              </a:gs>
              <a:gs pos="100000">
                <a:schemeClr val="accent1"/>
              </a:gs>
            </a:gsLst>
            <a:lin ang="2700000" scaled="1"/>
          </a:gradFill>
          <a:ln w="25400">
            <a:solidFill>
              <a:schemeClr val="bg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>
              <a:defRPr/>
            </a:pPr>
            <a:r>
              <a:rPr lang="ru-RU" b="1" dirty="0" smtClean="0">
                <a:solidFill>
                  <a:srgbClr val="FF0000"/>
                </a:solidFill>
                <a:cs typeface="+mn-cs"/>
              </a:rPr>
              <a:t>Российский Союз олимпиад </a:t>
            </a:r>
          </a:p>
          <a:p>
            <a:pPr algn="ctr" eaLnBrk="0" hangingPunct="0">
              <a:defRPr/>
            </a:pPr>
            <a:r>
              <a:rPr lang="ru-RU" b="1" dirty="0" smtClean="0">
                <a:solidFill>
                  <a:srgbClr val="FF0000"/>
                </a:solidFill>
                <a:cs typeface="+mn-cs"/>
              </a:rPr>
              <a:t>школьников</a:t>
            </a:r>
            <a:endParaRPr lang="en-US" b="1" dirty="0">
              <a:solidFill>
                <a:srgbClr val="FF0000"/>
              </a:solidFill>
              <a:cs typeface="+mn-cs"/>
            </a:endParaRPr>
          </a:p>
        </p:txBody>
      </p:sp>
      <p:sp>
        <p:nvSpPr>
          <p:cNvPr id="79877" name="AutoShape 5"/>
          <p:cNvSpPr>
            <a:spLocks noChangeArrowheads="1"/>
          </p:cNvSpPr>
          <p:nvPr/>
        </p:nvSpPr>
        <p:spPr bwMode="blackWhite">
          <a:xfrm>
            <a:off x="179512" y="3645024"/>
            <a:ext cx="4032448" cy="1224136"/>
          </a:xfrm>
          <a:prstGeom prst="roundRect">
            <a:avLst>
              <a:gd name="adj" fmla="val 9106"/>
            </a:avLst>
          </a:prstGeom>
          <a:gradFill rotWithShape="1">
            <a:gsLst>
              <a:gs pos="0">
                <a:srgbClr val="CCCCFF"/>
              </a:gs>
              <a:gs pos="17999">
                <a:srgbClr val="99CCFF"/>
              </a:gs>
              <a:gs pos="36000">
                <a:srgbClr val="9966FF"/>
              </a:gs>
              <a:gs pos="61000">
                <a:srgbClr val="CC99FF"/>
              </a:gs>
              <a:gs pos="82001">
                <a:srgbClr val="99CCFF"/>
              </a:gs>
              <a:gs pos="100000">
                <a:srgbClr val="CCCCFF"/>
              </a:gs>
            </a:gsLst>
            <a:lin ang="2700000" scaled="0"/>
          </a:gradFill>
          <a:ln w="25400">
            <a:solidFill>
              <a:schemeClr val="bg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>
              <a:defRPr/>
            </a:pPr>
            <a:r>
              <a:rPr lang="ru-RU" b="1" dirty="0" smtClean="0">
                <a:solidFill>
                  <a:srgbClr val="FF0000"/>
                </a:solidFill>
                <a:cs typeface="+mn-cs"/>
              </a:rPr>
              <a:t>Федеральная олимпиада </a:t>
            </a:r>
          </a:p>
          <a:p>
            <a:pPr algn="ctr" eaLnBrk="0" hangingPunct="0">
              <a:defRPr/>
            </a:pPr>
            <a:r>
              <a:rPr lang="ru-RU" b="1" dirty="0" smtClean="0">
                <a:solidFill>
                  <a:srgbClr val="FF0000"/>
                </a:solidFill>
                <a:cs typeface="+mn-cs"/>
              </a:rPr>
              <a:t>«Будущее </a:t>
            </a:r>
            <a:r>
              <a:rPr lang="ru-RU" b="1" dirty="0" smtClean="0">
                <a:solidFill>
                  <a:srgbClr val="FF0000"/>
                </a:solidFill>
              </a:rPr>
              <a:t>С</a:t>
            </a:r>
            <a:r>
              <a:rPr lang="ru-RU" b="1" dirty="0" smtClean="0">
                <a:solidFill>
                  <a:srgbClr val="FF0000"/>
                </a:solidFill>
                <a:cs typeface="+mn-cs"/>
              </a:rPr>
              <a:t>ибири»</a:t>
            </a:r>
            <a:endParaRPr lang="en-US" b="1" dirty="0">
              <a:solidFill>
                <a:srgbClr val="FF0000"/>
              </a:solidFill>
              <a:cs typeface="+mn-cs"/>
            </a:endParaRPr>
          </a:p>
        </p:txBody>
      </p:sp>
      <p:sp>
        <p:nvSpPr>
          <p:cNvPr id="79879" name="AutoShape 7"/>
          <p:cNvSpPr>
            <a:spLocks noChangeArrowheads="1"/>
          </p:cNvSpPr>
          <p:nvPr/>
        </p:nvSpPr>
        <p:spPr bwMode="auto">
          <a:xfrm>
            <a:off x="6084168" y="1772816"/>
            <a:ext cx="3059832" cy="4752528"/>
          </a:xfrm>
          <a:prstGeom prst="roundRect">
            <a:avLst>
              <a:gd name="adj" fmla="val 9106"/>
            </a:avLst>
          </a:prstGeom>
          <a:noFill/>
          <a:ln w="25400">
            <a:noFill/>
            <a:round/>
            <a:headEnd/>
            <a:tailEnd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ru-RU" sz="2400" b="1" dirty="0" smtClean="0">
                <a:solidFill>
                  <a:schemeClr val="tx1">
                    <a:lumMod val="9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школьника </a:t>
            </a:r>
            <a:endParaRPr lang="en-US" sz="2400" b="1" dirty="0">
              <a:solidFill>
                <a:schemeClr val="tx1">
                  <a:lumMod val="95000"/>
                </a:schemeClr>
              </a:solidFill>
              <a:effectLst>
                <a:outerShdw blurRad="38100" dist="38100" dir="2700000" algn="tl">
                  <a:srgbClr val="C0C0C0"/>
                </a:outerShdw>
              </a:effectLst>
              <a:cs typeface="+mn-cs"/>
            </a:endParaRPr>
          </a:p>
        </p:txBody>
      </p:sp>
      <p:sp>
        <p:nvSpPr>
          <p:cNvPr id="14343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24744"/>
          </a:xfrm>
        </p:spPr>
        <p:txBody>
          <a:bodyPr>
            <a:normAutofit/>
          </a:bodyPr>
          <a:lstStyle/>
          <a:p>
            <a:pPr lvl="0">
              <a:lnSpc>
                <a:spcPts val="2500"/>
              </a:lnSpc>
              <a:defRPr/>
            </a:pPr>
            <a:r>
              <a:rPr lang="ru-RU" sz="2400" b="1" dirty="0" smtClean="0">
                <a:solidFill>
                  <a:schemeClr val="tx1">
                    <a:lumMod val="95000"/>
                  </a:schemeClr>
                </a:solidFill>
              </a:rPr>
              <a:t>Желающие поступить в стоматологическое отделение мединститута  СВФУ в 2015 году </a:t>
            </a:r>
            <a:endParaRPr lang="ru-RU" sz="2400" b="1" dirty="0">
              <a:solidFill>
                <a:schemeClr val="tx1">
                  <a:lumMod val="95000"/>
                </a:schemeClr>
              </a:solidFill>
              <a:ea typeface="Calibri"/>
              <a:cs typeface="Times New Roman"/>
            </a:endParaRPr>
          </a:p>
        </p:txBody>
      </p:sp>
      <p:sp>
        <p:nvSpPr>
          <p:cNvPr id="8" name="AutoShape 5"/>
          <p:cNvSpPr>
            <a:spLocks noChangeArrowheads="1"/>
          </p:cNvSpPr>
          <p:nvPr/>
        </p:nvSpPr>
        <p:spPr bwMode="blackWhite">
          <a:xfrm>
            <a:off x="251520" y="5085184"/>
            <a:ext cx="3960440" cy="1224136"/>
          </a:xfrm>
          <a:prstGeom prst="roundRect">
            <a:avLst>
              <a:gd name="adj" fmla="val 9106"/>
            </a:avLst>
          </a:prstGeom>
          <a:gradFill rotWithShape="1">
            <a:gsLst>
              <a:gs pos="0">
                <a:srgbClr val="CCCCFF"/>
              </a:gs>
              <a:gs pos="17999">
                <a:srgbClr val="99CCFF"/>
              </a:gs>
              <a:gs pos="36000">
                <a:srgbClr val="9966FF"/>
              </a:gs>
              <a:gs pos="61000">
                <a:srgbClr val="CC99FF"/>
              </a:gs>
              <a:gs pos="82001">
                <a:srgbClr val="99CCFF"/>
              </a:gs>
              <a:gs pos="100000">
                <a:srgbClr val="CCCCFF"/>
              </a:gs>
            </a:gsLst>
            <a:lin ang="2700000" scaled="0"/>
          </a:gradFill>
          <a:ln w="25400">
            <a:solidFill>
              <a:schemeClr val="bg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>
              <a:defRPr/>
            </a:pPr>
            <a:r>
              <a:rPr lang="ru-RU" b="1" dirty="0" smtClean="0">
                <a:solidFill>
                  <a:srgbClr val="FF0000"/>
                </a:solidFill>
                <a:cs typeface="+mn-cs"/>
              </a:rPr>
              <a:t>Северо-Восточная олимпиада </a:t>
            </a:r>
          </a:p>
          <a:p>
            <a:pPr algn="ctr" eaLnBrk="0" hangingPunct="0">
              <a:defRPr/>
            </a:pPr>
            <a:r>
              <a:rPr lang="ru-RU" b="1" dirty="0" smtClean="0">
                <a:solidFill>
                  <a:srgbClr val="FF0000"/>
                </a:solidFill>
                <a:cs typeface="+mn-cs"/>
              </a:rPr>
              <a:t>школьников</a:t>
            </a:r>
            <a:endParaRPr lang="en-US" b="1" dirty="0">
              <a:solidFill>
                <a:srgbClr val="FF0000"/>
              </a:solidFill>
              <a:cs typeface="+mn-cs"/>
            </a:endParaRPr>
          </a:p>
        </p:txBody>
      </p:sp>
      <p:sp>
        <p:nvSpPr>
          <p:cNvPr id="9" name="Rectangle 2"/>
          <p:cNvSpPr txBox="1">
            <a:spLocks noChangeArrowheads="1"/>
          </p:cNvSpPr>
          <p:nvPr/>
        </p:nvSpPr>
        <p:spPr>
          <a:xfrm>
            <a:off x="0" y="0"/>
            <a:ext cx="9144000" cy="1556792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vert="horz" lIns="91440" tIns="45720" rIns="91440" bIns="45720" rtlCol="0" anchor="ctr">
            <a:noAutofit/>
          </a:bodyPr>
          <a:lstStyle/>
          <a:p>
            <a:pPr lvl="0" algn="ctr">
              <a:lnSpc>
                <a:spcPts val="2500"/>
              </a:lnSpc>
              <a:spcBef>
                <a:spcPct val="0"/>
              </a:spcBef>
              <a:defRPr/>
            </a:pPr>
            <a:r>
              <a:rPr lang="ru-RU" sz="2400" b="1" dirty="0" smtClean="0">
                <a:solidFill>
                  <a:srgbClr val="FF0000"/>
                </a:solidFill>
              </a:rPr>
              <a:t>Могут поступить в стоматологическое отделение мединститута  СВФУ в 2021 году </a:t>
            </a:r>
            <a:endParaRPr lang="ru-RU" sz="2400" b="1" dirty="0">
              <a:solidFill>
                <a:srgbClr val="FF0000"/>
              </a:solidFill>
              <a:ea typeface="Calibri"/>
              <a:cs typeface="Times New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endParaRPr lang="ru-RU" smtClean="0"/>
          </a:p>
        </p:txBody>
      </p:sp>
      <p:pic>
        <p:nvPicPr>
          <p:cNvPr id="6147" name="Picture 7" descr="МИ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0" y="0"/>
            <a:ext cx="9144000" cy="6858000"/>
          </a:xfrm>
          <a:noFill/>
        </p:spPr>
      </p:pic>
      <p:sp>
        <p:nvSpPr>
          <p:cNvPr id="6148" name="Text Box 5"/>
          <p:cNvSpPr txBox="1">
            <a:spLocks noChangeArrowheads="1"/>
          </p:cNvSpPr>
          <p:nvPr/>
        </p:nvSpPr>
        <p:spPr bwMode="auto">
          <a:xfrm>
            <a:off x="468313" y="476250"/>
            <a:ext cx="8351837" cy="119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3600" b="1">
                <a:solidFill>
                  <a:srgbClr val="FF0000"/>
                </a:solidFill>
                <a:latin typeface="Arial" charset="0"/>
              </a:rPr>
              <a:t>Клиника Медицинского института СВФУ</a:t>
            </a:r>
          </a:p>
        </p:txBody>
      </p:sp>
    </p:spTree>
  </p:cSld>
  <p:clrMapOvr>
    <a:masterClrMapping/>
  </p:clrMapOvr>
  <p:transition spd="med" advClick="0" advTm="11437"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971550" y="188913"/>
            <a:ext cx="8015288" cy="836612"/>
          </a:xfrm>
        </p:spPr>
        <p:txBody>
          <a:bodyPr/>
          <a:lstStyle/>
          <a:p>
            <a:pPr eaLnBrk="1" hangingPunct="1">
              <a:defRPr/>
            </a:pPr>
            <a:r>
              <a:rPr lang="ru-RU" sz="3200" smtClean="0"/>
              <a:t>Специальности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11188" y="1628775"/>
            <a:ext cx="8532812" cy="4968875"/>
          </a:xfrm>
        </p:spPr>
        <p:txBody>
          <a:bodyPr/>
          <a:lstStyle/>
          <a:p>
            <a:pPr eaLnBrk="1" hangingPunct="1">
              <a:lnSpc>
                <a:spcPct val="120000"/>
              </a:lnSpc>
              <a:buClr>
                <a:srgbClr val="FFCC00"/>
              </a:buClr>
            </a:pPr>
            <a:r>
              <a:rPr lang="ru-RU" sz="2800" b="1" smtClean="0">
                <a:solidFill>
                  <a:srgbClr val="FFCC00"/>
                </a:solidFill>
              </a:rPr>
              <a:t>ЛЕЧЕБНОЕ ДЕЛО </a:t>
            </a:r>
            <a:r>
              <a:rPr lang="ru-RU" sz="2800" b="1" smtClean="0"/>
              <a:t>	(срок обучения 6 лет)</a:t>
            </a:r>
          </a:p>
          <a:p>
            <a:pPr eaLnBrk="1" hangingPunct="1">
              <a:lnSpc>
                <a:spcPct val="120000"/>
              </a:lnSpc>
              <a:buClr>
                <a:srgbClr val="FFCC00"/>
              </a:buClr>
            </a:pPr>
            <a:r>
              <a:rPr lang="ru-RU" sz="2800" b="1" smtClean="0">
                <a:solidFill>
                  <a:srgbClr val="FFCC00"/>
                </a:solidFill>
              </a:rPr>
              <a:t>ПЕДИАТРИЯ </a:t>
            </a:r>
            <a:r>
              <a:rPr lang="ru-RU" sz="2800" b="1" smtClean="0"/>
              <a:t>	(срок обучения 6 лет)</a:t>
            </a:r>
          </a:p>
          <a:p>
            <a:pPr eaLnBrk="1" hangingPunct="1">
              <a:lnSpc>
                <a:spcPct val="120000"/>
              </a:lnSpc>
              <a:buClr>
                <a:srgbClr val="FFCC00"/>
              </a:buClr>
            </a:pPr>
            <a:r>
              <a:rPr lang="ru-RU" sz="2800" b="1" smtClean="0">
                <a:solidFill>
                  <a:srgbClr val="FFCC00"/>
                </a:solidFill>
              </a:rPr>
              <a:t>СТОМАТОЛОГИЯ </a:t>
            </a:r>
            <a:r>
              <a:rPr lang="ru-RU" sz="2800" b="1" smtClean="0"/>
              <a:t>	(срок обучения 5 лет)</a:t>
            </a:r>
          </a:p>
          <a:p>
            <a:pPr eaLnBrk="1" hangingPunct="1">
              <a:lnSpc>
                <a:spcPct val="120000"/>
              </a:lnSpc>
              <a:buClr>
                <a:srgbClr val="FFCC00"/>
              </a:buClr>
            </a:pPr>
            <a:r>
              <a:rPr lang="ru-RU" sz="2800" b="1" smtClean="0">
                <a:solidFill>
                  <a:srgbClr val="FFCC00"/>
                </a:solidFill>
              </a:rPr>
              <a:t>ФАРМАЦИЯ</a:t>
            </a:r>
            <a:r>
              <a:rPr lang="ru-RU" sz="2800" b="1" smtClean="0"/>
              <a:t>	(срок обучения 5 лет)</a:t>
            </a:r>
          </a:p>
          <a:p>
            <a:pPr eaLnBrk="1" hangingPunct="1">
              <a:lnSpc>
                <a:spcPct val="120000"/>
              </a:lnSpc>
              <a:buClr>
                <a:srgbClr val="FFCC00"/>
              </a:buClr>
            </a:pPr>
            <a:r>
              <a:rPr lang="ru-RU" sz="2800" b="1" smtClean="0">
                <a:solidFill>
                  <a:srgbClr val="FFCC00"/>
                </a:solidFill>
              </a:rPr>
              <a:t>МЕДИКО-ПРОФИЛАКТИЧЕСКОЕ ДЕЛО</a:t>
            </a:r>
          </a:p>
          <a:p>
            <a:pPr eaLnBrk="1" hangingPunct="1">
              <a:lnSpc>
                <a:spcPct val="120000"/>
              </a:lnSpc>
              <a:buClr>
                <a:srgbClr val="FFCC00"/>
              </a:buClr>
              <a:buFontTx/>
              <a:buNone/>
            </a:pPr>
            <a:r>
              <a:rPr lang="ru-RU" sz="2800" b="1" smtClean="0">
                <a:solidFill>
                  <a:srgbClr val="FFFF00"/>
                </a:solidFill>
              </a:rPr>
              <a:t>   </a:t>
            </a:r>
            <a:r>
              <a:rPr lang="ru-RU" sz="2800" b="1" smtClean="0"/>
              <a:t>(срок обучения </a:t>
            </a:r>
            <a:r>
              <a:rPr lang="en-US" sz="2800" b="1" smtClean="0"/>
              <a:t>6</a:t>
            </a:r>
            <a:r>
              <a:rPr lang="ru-RU" sz="2800" b="1" smtClean="0"/>
              <a:t> лет)</a:t>
            </a:r>
            <a:endParaRPr lang="ru-RU" sz="2800" b="1" smtClean="0">
              <a:solidFill>
                <a:srgbClr val="FFCC00"/>
              </a:solidFill>
            </a:endParaRPr>
          </a:p>
          <a:p>
            <a:pPr eaLnBrk="1" hangingPunct="1">
              <a:lnSpc>
                <a:spcPct val="120000"/>
              </a:lnSpc>
              <a:buClr>
                <a:srgbClr val="FFCC00"/>
              </a:buClr>
            </a:pPr>
            <a:r>
              <a:rPr lang="ru-RU" sz="2800" b="1" smtClean="0">
                <a:solidFill>
                  <a:srgbClr val="FFCC00"/>
                </a:solidFill>
              </a:rPr>
              <a:t>СЕСТРИНСКОЕ ДЕЛО</a:t>
            </a:r>
            <a:r>
              <a:rPr lang="ru-RU" sz="2800" b="1" smtClean="0">
                <a:solidFill>
                  <a:srgbClr val="FFFF00"/>
                </a:solidFill>
              </a:rPr>
              <a:t> </a:t>
            </a:r>
            <a:r>
              <a:rPr lang="ru-RU" sz="2800" b="1" smtClean="0"/>
              <a:t>(срок обучения 4 года)</a:t>
            </a:r>
          </a:p>
        </p:txBody>
      </p:sp>
    </p:spTree>
  </p:cSld>
  <p:clrMapOvr>
    <a:masterClrMapping/>
  </p:clrMapOvr>
  <p:transition spd="med" advClick="0" advTm="11281"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Содержимое 2"/>
          <p:cNvSpPr>
            <a:spLocks noGrp="1"/>
          </p:cNvSpPr>
          <p:nvPr>
            <p:ph idx="1"/>
          </p:nvPr>
        </p:nvSpPr>
        <p:spPr>
          <a:xfrm>
            <a:off x="1000125" y="1714500"/>
            <a:ext cx="7772400" cy="4114800"/>
          </a:xfrm>
        </p:spPr>
        <p:txBody>
          <a:bodyPr/>
          <a:lstStyle/>
          <a:p>
            <a:pPr eaLnBrk="1" hangingPunct="1"/>
            <a:r>
              <a:rPr lang="ru-RU" sz="2800" b="1" dirty="0" smtClean="0"/>
              <a:t>В настоящее время на кафедре работают 17 преподавателей, в т.ч.:</a:t>
            </a:r>
          </a:p>
          <a:p>
            <a:pPr eaLnBrk="1" hangingPunct="1"/>
            <a:r>
              <a:rPr lang="ru-RU" sz="2800" b="1" dirty="0" smtClean="0"/>
              <a:t>1 доктор медицинских наук, профессор</a:t>
            </a:r>
          </a:p>
          <a:p>
            <a:pPr eaLnBrk="1" hangingPunct="1"/>
            <a:r>
              <a:rPr lang="ru-RU" sz="2800" b="1" dirty="0" smtClean="0"/>
              <a:t>6 кандидата медицинских наук;</a:t>
            </a:r>
          </a:p>
          <a:p>
            <a:pPr eaLnBrk="1" hangingPunct="1"/>
            <a:r>
              <a:rPr lang="ru-RU" sz="2800" b="1" dirty="0" smtClean="0"/>
              <a:t>Обучается более  163 студентов, клинических ординаторов 30, аспирантов 2.</a:t>
            </a:r>
          </a:p>
        </p:txBody>
      </p:sp>
    </p:spTree>
  </p:cSld>
  <p:clrMapOvr>
    <a:masterClrMapping/>
  </p:clrMapOvr>
  <p:transition spd="med" advClick="0" advTm="187859"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Стоматологическое отделение выпустило свыше 432 выпускников, работающие в сфере здравоохранение на благо развития здоровья населения. 108 врачей ординаторов и 8 аспирантов которые успешно защитили кандидатские диссертации искомой ученой степени кандидата медицинских наук. </a:t>
            </a:r>
            <a:endParaRPr lang="ru-RU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Работа студенческого стоматологического мобильного отряда «Улыбка». Было организовано всего 15 отрядов. Оказано стоматологическая помощь населению </a:t>
            </a:r>
            <a:r>
              <a:rPr lang="ru-RU" dirty="0" err="1" smtClean="0"/>
              <a:t>Намского</a:t>
            </a:r>
            <a:r>
              <a:rPr lang="ru-RU" dirty="0" smtClean="0"/>
              <a:t>, </a:t>
            </a:r>
            <a:r>
              <a:rPr lang="ru-RU" dirty="0" err="1" smtClean="0"/>
              <a:t>Таттинского</a:t>
            </a:r>
            <a:r>
              <a:rPr lang="ru-RU" dirty="0" smtClean="0"/>
              <a:t>, Вилюйского, В- Вилюйского, </a:t>
            </a:r>
            <a:r>
              <a:rPr lang="ru-RU" dirty="0" err="1" smtClean="0"/>
              <a:t>Кобяйского</a:t>
            </a:r>
            <a:r>
              <a:rPr lang="ru-RU" dirty="0" smtClean="0"/>
              <a:t>, </a:t>
            </a:r>
            <a:r>
              <a:rPr lang="ru-RU" dirty="0" err="1" smtClean="0"/>
              <a:t>Кангаласского</a:t>
            </a:r>
            <a:r>
              <a:rPr lang="ru-RU" dirty="0" smtClean="0"/>
              <a:t> улусов РС(Я). </a:t>
            </a:r>
            <a:endParaRPr lang="ru-RU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хема 3"/>
          <p:cNvGraphicFramePr/>
          <p:nvPr/>
        </p:nvGraphicFramePr>
        <p:xfrm>
          <a:off x="0" y="1412776"/>
          <a:ext cx="9144000" cy="54452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Заголовок 1"/>
          <p:cNvSpPr txBox="1">
            <a:spLocks/>
          </p:cNvSpPr>
          <p:nvPr/>
        </p:nvSpPr>
        <p:spPr bwMode="auto">
          <a:xfrm>
            <a:off x="571472" y="214290"/>
            <a:ext cx="8229600" cy="8683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4400" b="1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rial" charset="0"/>
                <a:ea typeface="+mj-ea"/>
                <a:cs typeface="Arial" charset="0"/>
              </a:rPr>
              <a:t>Направление подготовки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123728" y="620688"/>
            <a:ext cx="463261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Лечебно-профилактическая</a:t>
            </a:r>
          </a:p>
          <a:p>
            <a:pPr algn="ctr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помощь населению сельских районов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2" name="Picture 4" descr="H:\Users\Кафедра\Desktop\КАФЕДРА 2016\Чахов\флешка Вилены\практика хатырык\IMG_339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0" y="1628800"/>
            <a:ext cx="4392488" cy="2928325"/>
          </a:xfrm>
          <a:prstGeom prst="rect">
            <a:avLst/>
          </a:prstGeom>
          <a:noFill/>
        </p:spPr>
      </p:pic>
      <p:pic>
        <p:nvPicPr>
          <p:cNvPr id="2053" name="Picture 5" descr="H:\Users\Кафедра\Desktop\КАФЕДРА 2016\Чахов\флешка Вилены\практика хатырык\IMG_347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1628800"/>
            <a:ext cx="4320480" cy="288032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2844" y="1428738"/>
            <a:ext cx="4875260" cy="36564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Прямоугольник 3"/>
          <p:cNvSpPr/>
          <p:nvPr/>
        </p:nvSpPr>
        <p:spPr>
          <a:xfrm>
            <a:off x="1115616" y="5229200"/>
            <a:ext cx="342902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252000" algn="ctr">
              <a:buNone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Руководитель отряда к.м.н., доцент Варламов Петр Герасимович со студентами.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2285984" y="642918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Студенческий отряд «Улыбка» </a:t>
            </a:r>
          </a:p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в с.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Аппаны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Намского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улуса</a:t>
            </a:r>
            <a:endParaRPr lang="ru-RU" b="1" dirty="0"/>
          </a:p>
        </p:txBody>
      </p:sp>
      <p:pic>
        <p:nvPicPr>
          <p:cNvPr id="10" name="Picture 4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 rot="10800000">
            <a:off x="5796137" y="1412776"/>
            <a:ext cx="2472720" cy="24727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1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10800000">
            <a:off x="5868144" y="4003925"/>
            <a:ext cx="2449410" cy="24494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357166"/>
            <a:ext cx="8229600" cy="653210"/>
          </a:xfrm>
        </p:spPr>
        <p:txBody>
          <a:bodyPr>
            <a:noAutofit/>
          </a:bodyPr>
          <a:lstStyle/>
          <a:p>
            <a:pPr algn="ctr"/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Рабочие моменты стоматологического приема</a:t>
            </a:r>
            <a:endParaRPr lang="ru-RU" sz="20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198" name="Picture 6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 rot="5400000">
            <a:off x="178298" y="1837226"/>
            <a:ext cx="3466094" cy="25995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" name="Picture 5" descr="H:\Users\Кафедра\Desktop\КАФЕДРА 2016\Чахов\флешка Вилены\практика хатырык\IMG_350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19872" y="1412776"/>
            <a:ext cx="5184576" cy="345638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 descr="H:\Users\Кафедра\Desktop\Профоринтационная слайд\P705154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1671638" y="-1252538"/>
            <a:ext cx="12487276" cy="93646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421565868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 descr="H:\Users\Кафедра\Desktop\Профоринтационная слайд\P705154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1671638" y="-1252538"/>
            <a:ext cx="12487276" cy="93646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62140110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H:\Users\Кафедра\Desktop\Профоринтационная слайд\IMG-20160218-WA005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3048000" y="-2286000"/>
            <a:ext cx="15240000" cy="1143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36878861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Вручаем дипломы после окончания обучения.</a:t>
            </a: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122" name="Picture 2" descr="H:\Users\Кафедра\Desktop\Профоринтационная слайд\IMG_2980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14348" y="1556792"/>
            <a:ext cx="8001056" cy="51845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4163982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Отмечаем юбилеи кафедры</a:t>
            </a:r>
            <a:endParaRPr lang="ru-RU" dirty="0"/>
          </a:p>
        </p:txBody>
      </p:sp>
      <p:pic>
        <p:nvPicPr>
          <p:cNvPr id="6146" name="Picture 2" descr="H:\Users\Кафедра\Desktop\Профоринтационная слайд\IMG_3148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9512" y="2516980"/>
            <a:ext cx="4316288" cy="35763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6147" name="Picture 3" descr="H:\Users\Кафедра\Desktop\Профоринтационная слайд\IMG_2989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499992" y="2516980"/>
            <a:ext cx="4464496" cy="35763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65876226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Проводим научно-практическую конференцию и мастер классы.</a:t>
            </a:r>
            <a:endParaRPr lang="ru-RU" dirty="0"/>
          </a:p>
        </p:txBody>
      </p:sp>
      <p:pic>
        <p:nvPicPr>
          <p:cNvPr id="2050" name="Picture 2" descr="H:\Users\Кафедра\Desktop\Профоринтационная слайд\IMG_3367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7504" y="2492896"/>
            <a:ext cx="4608512" cy="33404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H:\Users\Кафедра\Desktop\Профоринтационная слайд\IMG_3206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48200" y="2516980"/>
            <a:ext cx="4495800" cy="32882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46053080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23528" y="260648"/>
            <a:ext cx="4716524" cy="3144349"/>
          </a:xfrm>
        </p:spPr>
      </p:pic>
      <p:pic>
        <p:nvPicPr>
          <p:cNvPr id="6" name="Объект 5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995936" y="3429000"/>
            <a:ext cx="4752528" cy="3168352"/>
          </a:xfrm>
        </p:spPr>
      </p:pic>
    </p:spTree>
    <p:extLst>
      <p:ext uri="{BB962C8B-B14F-4D97-AF65-F5344CB8AC3E}">
        <p14:creationId xmlns:p14="http://schemas.microsoft.com/office/powerpoint/2010/main" xmlns="" val="312547656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476672"/>
            <a:ext cx="8229600" cy="5289451"/>
          </a:xfrm>
        </p:spPr>
        <p:txBody>
          <a:bodyPr>
            <a:normAutofit/>
          </a:bodyPr>
          <a:lstStyle/>
          <a:p>
            <a:pPr algn="ctr"/>
            <a:endParaRPr lang="ru-RU" sz="3600" dirty="0" smtClean="0"/>
          </a:p>
          <a:p>
            <a:pPr algn="ctr"/>
            <a:r>
              <a:rPr lang="ru-RU" sz="3600" dirty="0" smtClean="0"/>
              <a:t>Цитата</a:t>
            </a:r>
            <a:endParaRPr lang="ru-RU" sz="36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467544" y="2136339"/>
            <a:ext cx="8208912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i="1" dirty="0"/>
              <a:t> </a:t>
            </a:r>
            <a:r>
              <a:rPr lang="sah-RU" sz="2800" b="1" i="1" dirty="0"/>
              <a:t>Бог дважды дает человеку зубы бесплатно, за третий раз придется заплатить. </a:t>
            </a:r>
            <a:r>
              <a:rPr lang="ru-RU" sz="2800" b="1" i="1" dirty="0"/>
              <a:t>Э</a:t>
            </a:r>
            <a:r>
              <a:rPr lang="sah-RU" sz="2800" b="1" i="1" dirty="0"/>
              <a:t>тот популярный среди стоматологов анекдот вряд ли рассмешит больного. </a:t>
            </a:r>
            <a:r>
              <a:rPr lang="ru-RU" sz="2800" b="1" i="1" dirty="0"/>
              <a:t>В</a:t>
            </a:r>
            <a:r>
              <a:rPr lang="sah-RU" sz="2800" b="1" i="1" dirty="0"/>
              <a:t>о все временя “зубные врачи” жили неплохо. </a:t>
            </a:r>
            <a:r>
              <a:rPr lang="ru-RU" sz="2800" b="1" i="1" dirty="0"/>
              <a:t>Э</a:t>
            </a:r>
            <a:r>
              <a:rPr lang="sah-RU" sz="2800" b="1" i="1" dirty="0"/>
              <a:t>то факт. </a:t>
            </a:r>
            <a:r>
              <a:rPr lang="ru-RU" sz="2800" b="1" i="1" dirty="0"/>
              <a:t>Н</a:t>
            </a:r>
            <a:r>
              <a:rPr lang="sah-RU" sz="2800" b="1" i="1" dirty="0"/>
              <a:t>о не выбирайте профессию стоматолога ради денег. Врач – это призвание</a:t>
            </a:r>
            <a:r>
              <a:rPr lang="sah-RU" sz="2800" b="1" dirty="0"/>
              <a:t>.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xmlns="" val="93147586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Внимательно слушаем конференции и семинары</a:t>
            </a:r>
            <a:endParaRPr lang="ru-RU" dirty="0"/>
          </a:p>
        </p:txBody>
      </p:sp>
      <p:pic>
        <p:nvPicPr>
          <p:cNvPr id="5122" name="Picture 2" descr="H:\Users\Кафедра\Desktop\Профоринтационная слайд\IMG_3338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860032" y="1916832"/>
            <a:ext cx="4211960" cy="36987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3" descr="H:\Users\Кафедра\Desktop\Профоринтационная слайд\IMG_2993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9512" y="1916832"/>
            <a:ext cx="4644008" cy="37155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11264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Чествуем ветеранов кафедры и радуемся когда награждают.</a:t>
            </a:r>
            <a:endParaRPr lang="ru-RU" dirty="0"/>
          </a:p>
        </p:txBody>
      </p:sp>
      <p:pic>
        <p:nvPicPr>
          <p:cNvPr id="6146" name="Picture 2" descr="H:\Users\Кафедра\Desktop\Профоринтационная слайд\Михайлова Р.И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7505" y="1700808"/>
            <a:ext cx="3456383" cy="50405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6147" name="Picture 3" descr="H:\Users\Кафедра\Desktop\Профоринтационная слайд\IMG_3308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635896" y="1772816"/>
            <a:ext cx="5508104" cy="49685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4160338236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/>
          <a:lstStyle/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 marL="90488" indent="-90488" algn="ctr">
              <a:buNone/>
            </a:pPr>
            <a:r>
              <a:rPr lang="ru-RU" dirty="0" smtClean="0"/>
              <a:t>    </a:t>
            </a:r>
            <a:r>
              <a:rPr lang="ru-RU" sz="5400" dirty="0" smtClean="0">
                <a:solidFill>
                  <a:schemeClr val="accent2"/>
                </a:solidFill>
              </a:rPr>
              <a:t>СПАСИБО ЗА ВНИМАНИЕ!</a:t>
            </a:r>
            <a:endParaRPr lang="ru-RU" sz="5400" dirty="0">
              <a:solidFill>
                <a:schemeClr val="accent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642910" y="547759"/>
            <a:ext cx="8001056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sah-RU" sz="3200" dirty="0" smtClean="0"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sah-RU" sz="3200" dirty="0">
                <a:latin typeface="Times New Roman" pitchFamily="18" charset="0"/>
                <a:cs typeface="Times New Roman" pitchFamily="18" charset="0"/>
              </a:rPr>
              <a:t>настоящее время подготовка конкурентноспособных кадров имеет важное значение в развитии экономики страны. </a:t>
            </a: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П</a:t>
            </a:r>
            <a:r>
              <a:rPr lang="sah-RU" sz="3200" dirty="0">
                <a:latin typeface="Times New Roman" pitchFamily="18" charset="0"/>
                <a:cs typeface="Times New Roman" pitchFamily="18" charset="0"/>
              </a:rPr>
              <a:t>ри этом </a:t>
            </a:r>
            <a:r>
              <a:rPr lang="sah-RU" sz="3200" dirty="0" smtClean="0">
                <a:latin typeface="Times New Roman" pitchFamily="18" charset="0"/>
                <a:cs typeface="Times New Roman" pitchFamily="18" charset="0"/>
              </a:rPr>
              <a:t>немаловажное </a:t>
            </a:r>
            <a:r>
              <a:rPr lang="sah-RU" sz="3200" dirty="0">
                <a:latin typeface="Times New Roman" pitchFamily="18" charset="0"/>
                <a:cs typeface="Times New Roman" pitchFamily="18" charset="0"/>
              </a:rPr>
              <a:t>место занимает правильный выбор будущей профессии. </a:t>
            </a: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Н</a:t>
            </a:r>
            <a:r>
              <a:rPr lang="sah-RU" sz="3200" dirty="0">
                <a:latin typeface="Times New Roman" pitchFamily="18" charset="0"/>
                <a:cs typeface="Times New Roman" pitchFamily="18" charset="0"/>
              </a:rPr>
              <a:t>а это оказывают многие факторы</a:t>
            </a: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     с</a:t>
            </a:r>
            <a:r>
              <a:rPr lang="sah-RU" sz="3200" dirty="0">
                <a:latin typeface="Times New Roman" pitchFamily="18" charset="0"/>
                <a:cs typeface="Times New Roman" pitchFamily="18" charset="0"/>
              </a:rPr>
              <a:t>оциального, </a:t>
            </a: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sah-RU" sz="3200" dirty="0">
                <a:latin typeface="Times New Roman" pitchFamily="18" charset="0"/>
                <a:cs typeface="Times New Roman" pitchFamily="18" charset="0"/>
              </a:rPr>
              <a:t>экономического, 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  <a:p>
            <a:pPr algn="just">
              <a:buFont typeface="Wingdings 2" pitchFamily="18" charset="2"/>
              <a:buNone/>
            </a:pPr>
            <a:r>
              <a:rPr lang="sah-RU" sz="3200" dirty="0" smtClean="0">
                <a:latin typeface="Times New Roman" pitchFamily="18" charset="0"/>
                <a:cs typeface="Times New Roman" pitchFamily="18" charset="0"/>
              </a:rPr>
              <a:t>психологического </a:t>
            </a:r>
            <a:r>
              <a:rPr lang="sah-RU" sz="3200" dirty="0">
                <a:latin typeface="Times New Roman" pitchFamily="18" charset="0"/>
                <a:cs typeface="Times New Roman" pitchFamily="18" charset="0"/>
              </a:rPr>
              <a:t>и индивидуального характера</a:t>
            </a: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xmlns="" val="373819096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457200"/>
            <a:ext cx="7543800" cy="971536"/>
          </a:xfrm>
        </p:spPr>
        <p:txBody>
          <a:bodyPr>
            <a:noAutofit/>
          </a:bodyPr>
          <a:lstStyle/>
          <a:p>
            <a:r>
              <a:rPr lang="ru-RU" sz="3200" dirty="0" smtClean="0"/>
              <a:t>Интересно </a:t>
            </a:r>
            <a:r>
              <a:rPr lang="ru-RU" sz="3200" dirty="0" smtClean="0"/>
              <a:t>выяснить </a:t>
            </a:r>
            <a:r>
              <a:rPr lang="ru-RU" sz="3200" dirty="0" smtClean="0"/>
              <a:t>повод </a:t>
            </a:r>
            <a:r>
              <a:rPr lang="ru-RU" sz="3200" dirty="0" smtClean="0"/>
              <a:t>при выборе будущей профессии</a:t>
            </a:r>
            <a:r>
              <a:rPr lang="en-US" sz="3200" dirty="0" smtClean="0"/>
              <a:t>?</a:t>
            </a:r>
            <a:endParaRPr lang="ru-RU" sz="32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714348" y="2136339"/>
            <a:ext cx="7962108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ah-RU" sz="2800" dirty="0">
                <a:latin typeface="Times New Roman" pitchFamily="18" charset="0"/>
                <a:cs typeface="Times New Roman" pitchFamily="18" charset="0"/>
              </a:rPr>
              <a:t>Было проведено социологическое исследование студентов стоматологического отделения МИ СВФУ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. Всего участвовало 60 респондентов, из них 40 студентов в возрасте 17-29 лет, а также </a:t>
            </a:r>
            <a:r>
              <a:rPr lang="sah-RU" sz="2800" dirty="0">
                <a:latin typeface="Times New Roman" pitchFamily="18" charset="0"/>
                <a:cs typeface="Times New Roman" pitchFamily="18" charset="0"/>
              </a:rPr>
              <a:t>20 врачей-стоматологов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, работа</a:t>
            </a:r>
            <a:r>
              <a:rPr lang="sah-RU" sz="2800" dirty="0">
                <a:latin typeface="Times New Roman" pitchFamily="18" charset="0"/>
                <a:cs typeface="Times New Roman" pitchFamily="18" charset="0"/>
              </a:rPr>
              <a:t>ющих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sah-RU" sz="2800" dirty="0">
                <a:latin typeface="Times New Roman" pitchFamily="18" charset="0"/>
                <a:cs typeface="Times New Roman" pitchFamily="18" charset="0"/>
              </a:rPr>
              <a:t>лечебно- профилактических учреждени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ях</a:t>
            </a:r>
            <a:r>
              <a:rPr lang="sah-RU" sz="2800" dirty="0">
                <a:latin typeface="Times New Roman" pitchFamily="18" charset="0"/>
                <a:cs typeface="Times New Roman" pitchFamily="18" charset="0"/>
              </a:rPr>
              <a:t> стоматологического профиля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города Якутска</a:t>
            </a:r>
            <a:r>
              <a:rPr lang="sah-RU" sz="2800" dirty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xmlns="" val="19783194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ah-RU" sz="36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/>
            </a:r>
            <a:br>
              <a:rPr lang="sah-RU" sz="36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</a:br>
            <a:r>
              <a:rPr lang="sah-RU" sz="36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Результаты анкетирования</a:t>
            </a:r>
            <a:r>
              <a:rPr lang="sah-RU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/>
            </a:r>
            <a:br>
              <a:rPr lang="sah-RU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</a:br>
            <a:r>
              <a:rPr lang="ru-RU" sz="31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Не с</a:t>
            </a:r>
            <a:r>
              <a:rPr lang="sah-RU" sz="31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ожалеете ли Вы о том, что поступили на стоматологическое отделение?</a:t>
            </a:r>
            <a:br>
              <a:rPr lang="sah-RU" sz="31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3100" dirty="0"/>
          </a:p>
        </p:txBody>
      </p:sp>
      <p:graphicFrame>
        <p:nvGraphicFramePr>
          <p:cNvPr id="4" name="Диаграмма 3"/>
          <p:cNvGraphicFramePr>
            <a:graphicFrameLocks noGrp="1"/>
          </p:cNvGraphicFramePr>
          <p:nvPr>
            <p:ph type="chart" idx="1"/>
            <p:extLst>
              <p:ext uri="{D42A27DB-BD31-4B8C-83A1-F6EECF244321}">
                <p14:modId xmlns:p14="http://schemas.microsoft.com/office/powerpoint/2010/main" xmlns="" val="2744387051"/>
              </p:ext>
            </p:extLst>
          </p:nvPr>
        </p:nvGraphicFramePr>
        <p:xfrm>
          <a:off x="899592" y="1772816"/>
          <a:ext cx="7344816" cy="4608512"/>
        </p:xfrm>
        <a:graphic>
          <a:graphicData uri="http://schemas.openxmlformats.org/presentationml/2006/ole">
            <p:oleObj spid="_x0000_s1043" r:id="rId3" imgW="6846401" imgH="4663844" progId="Excel.Sheet.8">
              <p:embed/>
            </p:oleObj>
          </a:graphicData>
        </a:graphic>
      </p:graphicFrame>
    </p:spTree>
    <p:extLst>
      <p:ext uri="{BB962C8B-B14F-4D97-AF65-F5344CB8AC3E}">
        <p14:creationId xmlns:p14="http://schemas.microsoft.com/office/powerpoint/2010/main" xmlns="" val="277025286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5576" y="1142984"/>
            <a:ext cx="7543800" cy="4214842"/>
          </a:xfrm>
        </p:spPr>
        <p:txBody>
          <a:bodyPr>
            <a:normAutofit/>
          </a:bodyPr>
          <a:lstStyle/>
          <a:p>
            <a:r>
              <a:rPr lang="ru-RU" dirty="0" smtClean="0"/>
              <a:t>По </a:t>
            </a:r>
            <a:r>
              <a:rPr lang="ru-RU" dirty="0" smtClean="0"/>
              <a:t>результатам исследования студенты и врачи стоматологи не жалеют о своем выборе профессии.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70671399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Line 3"/>
          <p:cNvSpPr>
            <a:spLocks noChangeShapeType="1"/>
          </p:cNvSpPr>
          <p:nvPr/>
        </p:nvSpPr>
        <p:spPr bwMode="auto">
          <a:xfrm flipV="1">
            <a:off x="2555776" y="3501008"/>
            <a:ext cx="6858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ru-RU">
              <a:solidFill>
                <a:srgbClr val="FFFFFF"/>
              </a:solidFill>
              <a:latin typeface="Garamond" pitchFamily="18" charset="0"/>
              <a:cs typeface="+mn-cs"/>
            </a:endParaRPr>
          </a:p>
        </p:txBody>
      </p:sp>
      <p:sp>
        <p:nvSpPr>
          <p:cNvPr id="17411" name="Line 4"/>
          <p:cNvSpPr>
            <a:spLocks noChangeShapeType="1"/>
          </p:cNvSpPr>
          <p:nvPr/>
        </p:nvSpPr>
        <p:spPr bwMode="auto">
          <a:xfrm>
            <a:off x="2411760" y="4941168"/>
            <a:ext cx="6096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ru-RU">
              <a:solidFill>
                <a:srgbClr val="FFFFFF"/>
              </a:solidFill>
              <a:latin typeface="Garamond" pitchFamily="18" charset="0"/>
              <a:cs typeface="+mn-cs"/>
            </a:endParaRPr>
          </a:p>
        </p:txBody>
      </p:sp>
      <p:sp>
        <p:nvSpPr>
          <p:cNvPr id="17412" name="Line 5"/>
          <p:cNvSpPr>
            <a:spLocks noChangeShapeType="1"/>
          </p:cNvSpPr>
          <p:nvPr/>
        </p:nvSpPr>
        <p:spPr bwMode="auto">
          <a:xfrm flipV="1">
            <a:off x="1763688" y="6021288"/>
            <a:ext cx="6858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ru-RU">
              <a:solidFill>
                <a:srgbClr val="FFFFFF"/>
              </a:solidFill>
              <a:latin typeface="Garamond" pitchFamily="18" charset="0"/>
              <a:cs typeface="+mn-cs"/>
            </a:endParaRPr>
          </a:p>
        </p:txBody>
      </p:sp>
      <p:grpSp>
        <p:nvGrpSpPr>
          <p:cNvPr id="2" name="Group 6"/>
          <p:cNvGrpSpPr>
            <a:grpSpLocks/>
          </p:cNvGrpSpPr>
          <p:nvPr/>
        </p:nvGrpSpPr>
        <p:grpSpPr bwMode="auto">
          <a:xfrm>
            <a:off x="2368550" y="2289175"/>
            <a:ext cx="990600" cy="381000"/>
            <a:chOff x="1492" y="1538"/>
            <a:chExt cx="624" cy="240"/>
          </a:xfrm>
        </p:grpSpPr>
        <p:sp>
          <p:nvSpPr>
            <p:cNvPr id="17443" name="Line 7"/>
            <p:cNvSpPr>
              <a:spLocks noChangeShapeType="1"/>
            </p:cNvSpPr>
            <p:nvPr/>
          </p:nvSpPr>
          <p:spPr bwMode="auto">
            <a:xfrm>
              <a:off x="1732" y="1538"/>
              <a:ext cx="384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ru-RU">
                <a:solidFill>
                  <a:srgbClr val="FFFFFF"/>
                </a:solidFill>
                <a:latin typeface="Garamond" pitchFamily="18" charset="0"/>
                <a:cs typeface="+mn-cs"/>
              </a:endParaRPr>
            </a:p>
          </p:txBody>
        </p:sp>
        <p:sp>
          <p:nvSpPr>
            <p:cNvPr id="17444" name="Line 8"/>
            <p:cNvSpPr>
              <a:spLocks noChangeShapeType="1"/>
            </p:cNvSpPr>
            <p:nvPr/>
          </p:nvSpPr>
          <p:spPr bwMode="auto">
            <a:xfrm flipV="1">
              <a:off x="1492" y="1538"/>
              <a:ext cx="240" cy="24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ru-RU">
                <a:solidFill>
                  <a:srgbClr val="FFFFFF"/>
                </a:solidFill>
                <a:latin typeface="Garamond" pitchFamily="18" charset="0"/>
                <a:cs typeface="+mn-cs"/>
              </a:endParaRPr>
            </a:p>
          </p:txBody>
        </p:sp>
      </p:grpSp>
      <p:sp>
        <p:nvSpPr>
          <p:cNvPr id="17415" name="AutoShape 12"/>
          <p:cNvSpPr>
            <a:spLocks noChangeArrowheads="1"/>
          </p:cNvSpPr>
          <p:nvPr/>
        </p:nvSpPr>
        <p:spPr bwMode="gray">
          <a:xfrm>
            <a:off x="2771800" y="1772816"/>
            <a:ext cx="6372200" cy="936104"/>
          </a:xfrm>
          <a:prstGeom prst="roundRect">
            <a:avLst>
              <a:gd name="adj" fmla="val 50000"/>
            </a:avLst>
          </a:prstGeom>
          <a:gradFill rotWithShape="1">
            <a:gsLst>
              <a:gs pos="0">
                <a:srgbClr val="F8F8F8"/>
              </a:gs>
              <a:gs pos="100000">
                <a:srgbClr val="BEBEBE"/>
              </a:gs>
            </a:gsLst>
            <a:lin ang="5400000" scaled="1"/>
          </a:gradFill>
          <a:ln w="19050">
            <a:solidFill>
              <a:srgbClr val="C0C0C0"/>
            </a:solidFill>
            <a:round/>
            <a:headEnd/>
            <a:tailEnd/>
          </a:ln>
          <a:effectLst>
            <a:outerShdw dist="53882" dir="2700000" algn="ctr" rotWithShape="0">
              <a:srgbClr val="292929">
                <a:alpha val="50000"/>
              </a:srgbClr>
            </a:outerShdw>
          </a:effectLst>
        </p:spPr>
        <p:txBody>
          <a:bodyPr wrap="none" anchor="ctr"/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Garamond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Garamond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tx2"/>
              </a:buClr>
              <a:buSzPct val="7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Garamond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ru-RU" altLang="ru-RU" sz="1800" dirty="0">
              <a:solidFill>
                <a:srgbClr val="FFFFFF"/>
              </a:solidFill>
              <a:cs typeface="+mn-cs"/>
            </a:endParaRPr>
          </a:p>
        </p:txBody>
      </p:sp>
      <p:sp>
        <p:nvSpPr>
          <p:cNvPr id="17416" name="Rectangle 13"/>
          <p:cNvSpPr>
            <a:spLocks noChangeArrowheads="1"/>
          </p:cNvSpPr>
          <p:nvPr/>
        </p:nvSpPr>
        <p:spPr bwMode="auto">
          <a:xfrm>
            <a:off x="3203848" y="1916832"/>
            <a:ext cx="5760640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Garamond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Garamond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tx2"/>
              </a:buClr>
              <a:buSzPct val="7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Garamond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None/>
            </a:pPr>
            <a:r>
              <a:rPr lang="ru-RU" sz="2000" dirty="0" smtClean="0">
                <a:solidFill>
                  <a:srgbClr val="FF0000"/>
                </a:solidFill>
                <a:latin typeface="Times New Roman"/>
                <a:ea typeface="Calibri"/>
                <a:cs typeface="Times New Roman"/>
              </a:rPr>
              <a:t>           </a:t>
            </a:r>
            <a:r>
              <a:rPr lang="ru-RU" sz="2000" b="1" dirty="0" smtClean="0">
                <a:solidFill>
                  <a:srgbClr val="FF0000"/>
                </a:solidFill>
                <a:latin typeface="Times New Roman"/>
                <a:ea typeface="Calibri"/>
                <a:cs typeface="Times New Roman"/>
              </a:rPr>
              <a:t>КЦП       РС (Я)     По договору   Средний   </a:t>
            </a:r>
          </a:p>
          <a:p>
            <a:pPr>
              <a:spcBef>
                <a:spcPct val="0"/>
              </a:spcBef>
              <a:buClrTx/>
              <a:buSzTx/>
              <a:buNone/>
            </a:pPr>
            <a:r>
              <a:rPr lang="ru-RU" sz="2000" b="1" dirty="0" smtClean="0">
                <a:solidFill>
                  <a:srgbClr val="FF0000"/>
                </a:solidFill>
                <a:latin typeface="Times New Roman"/>
                <a:ea typeface="Calibri"/>
                <a:cs typeface="Times New Roman"/>
              </a:rPr>
              <a:t>                                                                        балл</a:t>
            </a:r>
            <a:endParaRPr lang="ru-RU" sz="2000" b="1" dirty="0" smtClean="0">
              <a:solidFill>
                <a:srgbClr val="FF0000"/>
              </a:solidFill>
              <a:latin typeface="Calibri"/>
              <a:ea typeface="Calibri"/>
              <a:cs typeface="Times New Roman"/>
            </a:endParaRP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2000" b="1" dirty="0" smtClean="0">
                <a:solidFill>
                  <a:srgbClr val="000000"/>
                </a:solidFill>
                <a:latin typeface="Arial" charset="0"/>
              </a:rPr>
              <a:t>    </a:t>
            </a:r>
            <a:endParaRPr lang="en-US" altLang="ru-RU" sz="2000" b="1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7417" name="AutoShape 14"/>
          <p:cNvSpPr>
            <a:spLocks noChangeArrowheads="1"/>
          </p:cNvSpPr>
          <p:nvPr/>
        </p:nvSpPr>
        <p:spPr bwMode="gray">
          <a:xfrm>
            <a:off x="2771800" y="2924944"/>
            <a:ext cx="6372200" cy="920998"/>
          </a:xfrm>
          <a:prstGeom prst="roundRect">
            <a:avLst>
              <a:gd name="adj" fmla="val 50000"/>
            </a:avLst>
          </a:prstGeom>
          <a:gradFill rotWithShape="1">
            <a:gsLst>
              <a:gs pos="0">
                <a:srgbClr val="F8F8F8"/>
              </a:gs>
              <a:gs pos="100000">
                <a:srgbClr val="BEBEBE"/>
              </a:gs>
            </a:gsLst>
            <a:lin ang="5400000" scaled="1"/>
          </a:gradFill>
          <a:ln w="19050">
            <a:solidFill>
              <a:srgbClr val="C0C0C0"/>
            </a:solidFill>
            <a:round/>
            <a:headEnd/>
            <a:tailEnd/>
          </a:ln>
          <a:effectLst>
            <a:outerShdw dist="53882" dir="2700000" algn="ctr" rotWithShape="0">
              <a:srgbClr val="292929">
                <a:alpha val="50000"/>
              </a:srgbClr>
            </a:outerShdw>
          </a:effectLst>
        </p:spPr>
        <p:txBody>
          <a:bodyPr wrap="none" anchor="ctr"/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Garamond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Garamond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tx2"/>
              </a:buClr>
              <a:buSzPct val="7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Garamond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itchFamily="18" charset="0"/>
              </a:defRPr>
            </a:lvl9pPr>
          </a:lstStyle>
          <a:p>
            <a:pPr algn="ctr">
              <a:lnSpc>
                <a:spcPct val="115000"/>
              </a:lnSpc>
              <a:spcAft>
                <a:spcPts val="0"/>
              </a:spcAft>
              <a:buNone/>
            </a:pPr>
            <a:endParaRPr lang="ru-RU" sz="1800" dirty="0" smtClean="0">
              <a:latin typeface="Times New Roman"/>
              <a:ea typeface="Calibri"/>
              <a:cs typeface="Times New Roman"/>
            </a:endParaRPr>
          </a:p>
          <a:p>
            <a:pPr algn="ctr">
              <a:lnSpc>
                <a:spcPct val="115000"/>
              </a:lnSpc>
              <a:spcAft>
                <a:spcPts val="0"/>
              </a:spcAft>
              <a:buNone/>
            </a:pPr>
            <a:endParaRPr lang="ru-RU" sz="1800" dirty="0">
              <a:latin typeface="Calibri"/>
              <a:ea typeface="Calibri"/>
              <a:cs typeface="Times New Roman"/>
            </a:endParaRPr>
          </a:p>
        </p:txBody>
      </p:sp>
      <p:sp>
        <p:nvSpPr>
          <p:cNvPr id="17418" name="Rectangle 15"/>
          <p:cNvSpPr>
            <a:spLocks noChangeArrowheads="1"/>
          </p:cNvSpPr>
          <p:nvPr/>
        </p:nvSpPr>
        <p:spPr bwMode="auto">
          <a:xfrm>
            <a:off x="3131840" y="3140968"/>
            <a:ext cx="601216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Garamond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Garamond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tx2"/>
              </a:buClr>
              <a:buSzPct val="7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Garamond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2000" b="1" u="sng" dirty="0" smtClean="0">
                <a:solidFill>
                  <a:srgbClr val="000000"/>
                </a:solidFill>
                <a:latin typeface="Arial" charset="0"/>
              </a:rPr>
              <a:t>2019 </a:t>
            </a:r>
            <a:r>
              <a:rPr lang="ru-RU" altLang="ru-RU" sz="2000" b="1" dirty="0" smtClean="0">
                <a:solidFill>
                  <a:srgbClr val="000000"/>
                </a:solidFill>
                <a:latin typeface="Arial" charset="0"/>
              </a:rPr>
              <a:t>     76,1         52,7           59,3               62,7</a:t>
            </a:r>
            <a:endParaRPr lang="en-US" altLang="ru-RU" sz="2000" b="1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7419" name="AutoShape 16"/>
          <p:cNvSpPr>
            <a:spLocks noChangeArrowheads="1"/>
          </p:cNvSpPr>
          <p:nvPr/>
        </p:nvSpPr>
        <p:spPr bwMode="gray">
          <a:xfrm>
            <a:off x="2843808" y="4221088"/>
            <a:ext cx="6300192" cy="993006"/>
          </a:xfrm>
          <a:prstGeom prst="roundRect">
            <a:avLst>
              <a:gd name="adj" fmla="val 50000"/>
            </a:avLst>
          </a:prstGeom>
          <a:gradFill rotWithShape="1">
            <a:gsLst>
              <a:gs pos="0">
                <a:srgbClr val="F8F8F8"/>
              </a:gs>
              <a:gs pos="100000">
                <a:srgbClr val="BEBEBE"/>
              </a:gs>
            </a:gsLst>
            <a:lin ang="5400000" scaled="1"/>
          </a:gradFill>
          <a:ln w="19050">
            <a:solidFill>
              <a:srgbClr val="C0C0C0"/>
            </a:solidFill>
            <a:round/>
            <a:headEnd/>
            <a:tailEnd/>
          </a:ln>
          <a:effectLst>
            <a:outerShdw dist="53882" dir="2700000" algn="ctr" rotWithShape="0">
              <a:srgbClr val="292929">
                <a:alpha val="50000"/>
              </a:srgbClr>
            </a:outerShdw>
          </a:effectLst>
        </p:spPr>
        <p:txBody>
          <a:bodyPr wrap="none" anchor="ctr"/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Garamond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Garamond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tx2"/>
              </a:buClr>
              <a:buSzPct val="7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Garamond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ru-RU" altLang="ru-RU" sz="1800">
              <a:solidFill>
                <a:srgbClr val="FFFFFF"/>
              </a:solidFill>
              <a:cs typeface="+mn-cs"/>
            </a:endParaRPr>
          </a:p>
        </p:txBody>
      </p:sp>
      <p:sp>
        <p:nvSpPr>
          <p:cNvPr id="17420" name="Rectangle 17"/>
          <p:cNvSpPr>
            <a:spLocks noChangeArrowheads="1"/>
          </p:cNvSpPr>
          <p:nvPr/>
        </p:nvSpPr>
        <p:spPr bwMode="auto">
          <a:xfrm>
            <a:off x="2915816" y="4509120"/>
            <a:ext cx="6228184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Garamond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Garamond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tx2"/>
              </a:buClr>
              <a:buSzPct val="7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Garamond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2000" b="1" dirty="0" smtClean="0">
                <a:solidFill>
                  <a:srgbClr val="000000"/>
                </a:solidFill>
                <a:latin typeface="Arial" charset="0"/>
              </a:rPr>
              <a:t>   </a:t>
            </a:r>
            <a:r>
              <a:rPr lang="ru-RU" altLang="ru-RU" sz="2000" b="1" u="sng" dirty="0" smtClean="0">
                <a:solidFill>
                  <a:srgbClr val="000000"/>
                </a:solidFill>
                <a:latin typeface="Arial" charset="0"/>
              </a:rPr>
              <a:t>2020</a:t>
            </a:r>
            <a:r>
              <a:rPr lang="ru-RU" altLang="ru-RU" sz="2000" b="1" dirty="0" smtClean="0">
                <a:solidFill>
                  <a:srgbClr val="000000"/>
                </a:solidFill>
                <a:latin typeface="Arial" charset="0"/>
              </a:rPr>
              <a:t>     77,6          53,7           57,3              63,2</a:t>
            </a:r>
            <a:endParaRPr lang="en-US" altLang="ru-RU" sz="2000" b="1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7421" name="Oval 18"/>
          <p:cNvSpPr>
            <a:spLocks noChangeArrowheads="1"/>
          </p:cNvSpPr>
          <p:nvPr/>
        </p:nvSpPr>
        <p:spPr bwMode="gray">
          <a:xfrm>
            <a:off x="2987824" y="2132856"/>
            <a:ext cx="228600" cy="228600"/>
          </a:xfrm>
          <a:prstGeom prst="ellipse">
            <a:avLst/>
          </a:prstGeom>
          <a:gradFill rotWithShape="1">
            <a:gsLst>
              <a:gs pos="0">
                <a:srgbClr val="E96E29"/>
              </a:gs>
              <a:gs pos="100000">
                <a:srgbClr val="9B491B"/>
              </a:gs>
            </a:gsLst>
            <a:path path="shape">
              <a:fillToRect l="50000" t="50000" r="50000" b="50000"/>
            </a:path>
          </a:gradFill>
          <a:ln w="19050">
            <a:solidFill>
              <a:srgbClr val="FFFFFF"/>
            </a:solidFill>
            <a:round/>
            <a:headEnd/>
            <a:tailEnd/>
          </a:ln>
          <a:effectLst>
            <a:outerShdw dist="63500" dir="2212194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Garamond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Garamond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tx2"/>
              </a:buClr>
              <a:buSzPct val="7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Garamond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ru-RU" altLang="ru-RU" sz="1800">
              <a:solidFill>
                <a:srgbClr val="FFFFFF"/>
              </a:solidFill>
              <a:cs typeface="+mn-cs"/>
            </a:endParaRPr>
          </a:p>
        </p:txBody>
      </p:sp>
      <p:sp>
        <p:nvSpPr>
          <p:cNvPr id="17422" name="Oval 19"/>
          <p:cNvSpPr>
            <a:spLocks noChangeArrowheads="1"/>
          </p:cNvSpPr>
          <p:nvPr/>
        </p:nvSpPr>
        <p:spPr bwMode="gray">
          <a:xfrm flipH="1">
            <a:off x="2843808" y="3356992"/>
            <a:ext cx="216024" cy="216024"/>
          </a:xfrm>
          <a:prstGeom prst="ellipse">
            <a:avLst/>
          </a:prstGeom>
          <a:gradFill rotWithShape="1">
            <a:gsLst>
              <a:gs pos="0">
                <a:srgbClr val="DCDC48"/>
              </a:gs>
              <a:gs pos="100000">
                <a:srgbClr val="939330"/>
              </a:gs>
            </a:gsLst>
            <a:path path="shape">
              <a:fillToRect l="50000" t="50000" r="50000" b="50000"/>
            </a:path>
          </a:gradFill>
          <a:ln w="19050">
            <a:solidFill>
              <a:srgbClr val="FFFFFF"/>
            </a:solidFill>
            <a:round/>
            <a:headEnd/>
            <a:tailEnd/>
          </a:ln>
          <a:effectLst>
            <a:outerShdw dist="63500" dir="2212194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Garamond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Garamond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tx2"/>
              </a:buClr>
              <a:buSzPct val="7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Garamond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ru-RU" altLang="ru-RU" sz="1800">
              <a:solidFill>
                <a:srgbClr val="FFFFFF"/>
              </a:solidFill>
              <a:cs typeface="+mn-cs"/>
            </a:endParaRPr>
          </a:p>
        </p:txBody>
      </p:sp>
      <p:sp>
        <p:nvSpPr>
          <p:cNvPr id="134164" name="Oval 20"/>
          <p:cNvSpPr>
            <a:spLocks noChangeArrowheads="1"/>
          </p:cNvSpPr>
          <p:nvPr/>
        </p:nvSpPr>
        <p:spPr bwMode="gray">
          <a:xfrm>
            <a:off x="2771800" y="4797152"/>
            <a:ext cx="228600" cy="228600"/>
          </a:xfrm>
          <a:prstGeom prst="ellipse">
            <a:avLst/>
          </a:prstGeom>
          <a:gradFill rotWithShape="1">
            <a:gsLst>
              <a:gs pos="0">
                <a:schemeClr val="accent2"/>
              </a:gs>
              <a:gs pos="100000">
                <a:schemeClr val="accent2">
                  <a:gamma/>
                  <a:shade val="66667"/>
                  <a:invGamma/>
                </a:schemeClr>
              </a:gs>
            </a:gsLst>
            <a:path path="shape">
              <a:fillToRect l="50000" t="50000" r="50000" b="50000"/>
            </a:path>
          </a:gradFill>
          <a:ln w="19050">
            <a:solidFill>
              <a:srgbClr val="FFFFFF"/>
            </a:solidFill>
            <a:round/>
            <a:headEnd/>
            <a:tailEnd/>
          </a:ln>
          <a:effectLst>
            <a:outerShdw dist="63500" dir="2212194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ru-RU">
              <a:solidFill>
                <a:srgbClr val="FFFFFF"/>
              </a:solidFill>
              <a:cs typeface="+mn-cs"/>
            </a:endParaRPr>
          </a:p>
        </p:txBody>
      </p:sp>
      <p:sp>
        <p:nvSpPr>
          <p:cNvPr id="17424" name="AutoShape 21"/>
          <p:cNvSpPr>
            <a:spLocks noChangeArrowheads="1"/>
          </p:cNvSpPr>
          <p:nvPr/>
        </p:nvSpPr>
        <p:spPr bwMode="gray">
          <a:xfrm>
            <a:off x="2771800" y="5589240"/>
            <a:ext cx="6372200" cy="936104"/>
          </a:xfrm>
          <a:prstGeom prst="roundRect">
            <a:avLst>
              <a:gd name="adj" fmla="val 50000"/>
            </a:avLst>
          </a:prstGeom>
          <a:gradFill rotWithShape="1">
            <a:gsLst>
              <a:gs pos="0">
                <a:srgbClr val="F8F8F8"/>
              </a:gs>
              <a:gs pos="100000">
                <a:srgbClr val="BEBEBE"/>
              </a:gs>
            </a:gsLst>
            <a:lin ang="5400000" scaled="1"/>
          </a:gradFill>
          <a:ln w="19050">
            <a:solidFill>
              <a:srgbClr val="C0C0C0"/>
            </a:solidFill>
            <a:round/>
            <a:headEnd/>
            <a:tailEnd/>
          </a:ln>
          <a:effectLst>
            <a:outerShdw dist="53882" dir="2700000" algn="ctr" rotWithShape="0">
              <a:srgbClr val="292929">
                <a:alpha val="50000"/>
              </a:srgbClr>
            </a:outerShdw>
          </a:effectLst>
        </p:spPr>
        <p:txBody>
          <a:bodyPr wrap="none" anchor="ctr"/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Garamond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Garamond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tx2"/>
              </a:buClr>
              <a:buSzPct val="7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Garamond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ru-RU" altLang="ru-RU" sz="1800">
              <a:solidFill>
                <a:srgbClr val="FFFFFF"/>
              </a:solidFill>
              <a:cs typeface="+mn-cs"/>
            </a:endParaRPr>
          </a:p>
        </p:txBody>
      </p:sp>
      <p:sp>
        <p:nvSpPr>
          <p:cNvPr id="17425" name="Rectangle 22"/>
          <p:cNvSpPr>
            <a:spLocks noChangeArrowheads="1"/>
          </p:cNvSpPr>
          <p:nvPr/>
        </p:nvSpPr>
        <p:spPr bwMode="auto">
          <a:xfrm>
            <a:off x="3131841" y="5733256"/>
            <a:ext cx="6012159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Garamond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Garamond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tx2"/>
              </a:buClr>
              <a:buSzPct val="7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Garamond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2000" b="1" dirty="0" smtClean="0">
                <a:solidFill>
                  <a:srgbClr val="000000"/>
                </a:solidFill>
                <a:latin typeface="Arial" charset="0"/>
              </a:rPr>
              <a:t> </a:t>
            </a:r>
            <a:r>
              <a:rPr lang="ru-RU" altLang="ru-RU" sz="2000" b="1" u="sng" dirty="0" smtClean="0">
                <a:solidFill>
                  <a:srgbClr val="000000"/>
                </a:solidFill>
                <a:latin typeface="Arial" charset="0"/>
              </a:rPr>
              <a:t>2021</a:t>
            </a:r>
            <a:r>
              <a:rPr lang="ru-RU" altLang="ru-RU" sz="2000" b="1" dirty="0" smtClean="0">
                <a:solidFill>
                  <a:srgbClr val="000000"/>
                </a:solidFill>
                <a:latin typeface="Arial" charset="0"/>
              </a:rPr>
              <a:t>    78,3           53,5           63,7              65,1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2000" b="1" dirty="0" smtClean="0">
                <a:solidFill>
                  <a:srgbClr val="000000"/>
                </a:solidFill>
                <a:latin typeface="Arial" charset="0"/>
              </a:rPr>
              <a:t>план </a:t>
            </a:r>
            <a:endParaRPr lang="en-US" altLang="ru-RU" sz="2000" b="1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7426" name="Oval 23"/>
          <p:cNvSpPr>
            <a:spLocks noChangeArrowheads="1"/>
          </p:cNvSpPr>
          <p:nvPr/>
        </p:nvSpPr>
        <p:spPr bwMode="gray">
          <a:xfrm>
            <a:off x="2843808" y="5877272"/>
            <a:ext cx="228600" cy="228600"/>
          </a:xfrm>
          <a:prstGeom prst="ellipse">
            <a:avLst/>
          </a:prstGeom>
          <a:gradFill rotWithShape="1">
            <a:gsLst>
              <a:gs pos="0">
                <a:srgbClr val="E96E29"/>
              </a:gs>
              <a:gs pos="100000">
                <a:srgbClr val="9B491B"/>
              </a:gs>
            </a:gsLst>
            <a:path path="shape">
              <a:fillToRect l="50000" t="50000" r="50000" b="50000"/>
            </a:path>
          </a:gradFill>
          <a:ln w="19050">
            <a:solidFill>
              <a:srgbClr val="FFFFFF"/>
            </a:solidFill>
            <a:round/>
            <a:headEnd/>
            <a:tailEnd/>
          </a:ln>
          <a:effectLst>
            <a:outerShdw dist="63500" dir="2212194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Garamond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Garamond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tx2"/>
              </a:buClr>
              <a:buSzPct val="7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Garamond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ru-RU" altLang="ru-RU" sz="1800">
              <a:solidFill>
                <a:srgbClr val="FFFFFF"/>
              </a:solidFill>
              <a:cs typeface="+mn-cs"/>
            </a:endParaRPr>
          </a:p>
        </p:txBody>
      </p:sp>
      <p:grpSp>
        <p:nvGrpSpPr>
          <p:cNvPr id="4" name="Group 27"/>
          <p:cNvGrpSpPr>
            <a:grpSpLocks/>
          </p:cNvGrpSpPr>
          <p:nvPr/>
        </p:nvGrpSpPr>
        <p:grpSpPr bwMode="auto">
          <a:xfrm>
            <a:off x="0" y="2133600"/>
            <a:ext cx="2627784" cy="4247728"/>
            <a:chOff x="192" y="1440"/>
            <a:chExt cx="1684" cy="1776"/>
          </a:xfrm>
        </p:grpSpPr>
        <p:sp>
          <p:nvSpPr>
            <p:cNvPr id="134172" name="Oval 28"/>
            <p:cNvSpPr>
              <a:spLocks noChangeArrowheads="1"/>
            </p:cNvSpPr>
            <p:nvPr/>
          </p:nvSpPr>
          <p:spPr bwMode="gray">
            <a:xfrm>
              <a:off x="192" y="1440"/>
              <a:ext cx="1684" cy="1683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pPr>
                <a:defRPr/>
              </a:pPr>
              <a:endParaRPr lang="ru-RU">
                <a:solidFill>
                  <a:srgbClr val="FFFFFF"/>
                </a:solidFill>
                <a:cs typeface="+mn-cs"/>
              </a:endParaRPr>
            </a:p>
          </p:txBody>
        </p:sp>
        <p:sp>
          <p:nvSpPr>
            <p:cNvPr id="134173" name="Oval 29"/>
            <p:cNvSpPr>
              <a:spLocks noChangeArrowheads="1"/>
            </p:cNvSpPr>
            <p:nvPr/>
          </p:nvSpPr>
          <p:spPr bwMode="gray">
            <a:xfrm>
              <a:off x="303" y="1740"/>
              <a:ext cx="1461" cy="1463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pPr>
                <a:defRPr/>
              </a:pPr>
              <a:endParaRPr lang="ru-RU">
                <a:solidFill>
                  <a:srgbClr val="FFFFFF"/>
                </a:solidFill>
                <a:cs typeface="+mn-cs"/>
              </a:endParaRPr>
            </a:p>
          </p:txBody>
        </p:sp>
        <p:sp>
          <p:nvSpPr>
            <p:cNvPr id="134174" name="Oval 30"/>
            <p:cNvSpPr>
              <a:spLocks noChangeArrowheads="1"/>
            </p:cNvSpPr>
            <p:nvPr/>
          </p:nvSpPr>
          <p:spPr bwMode="gray">
            <a:xfrm>
              <a:off x="288" y="1754"/>
              <a:ext cx="1461" cy="1462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63529"/>
                    <a:invGamma/>
                  </a:schemeClr>
                </a:gs>
                <a:gs pos="100000">
                  <a:schemeClr val="hlink">
                    <a:alpha val="0"/>
                  </a:schemeClr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pPr>
                <a:defRPr/>
              </a:pPr>
              <a:endParaRPr lang="ru-RU">
                <a:solidFill>
                  <a:srgbClr val="FFFFFF"/>
                </a:solidFill>
                <a:cs typeface="+mn-cs"/>
              </a:endParaRPr>
            </a:p>
          </p:txBody>
        </p:sp>
        <p:sp>
          <p:nvSpPr>
            <p:cNvPr id="17435" name="Oval 31"/>
            <p:cNvSpPr>
              <a:spLocks noChangeArrowheads="1"/>
            </p:cNvSpPr>
            <p:nvPr/>
          </p:nvSpPr>
          <p:spPr bwMode="gray">
            <a:xfrm>
              <a:off x="375" y="1814"/>
              <a:ext cx="1317" cy="1316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38100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>
              <a:spAutoFit/>
            </a:bodyPr>
            <a:lstStyle>
              <a:lvl1pPr eaLnBrk="0" hangingPunct="0">
                <a:spcBef>
                  <a:spcPct val="20000"/>
                </a:spcBef>
                <a:buClr>
                  <a:schemeClr val="hlink"/>
                </a:buClr>
                <a:buSzPct val="70000"/>
                <a:buFont typeface="Wingdings" pitchFamily="2" charset="2"/>
                <a:buChar char="n"/>
                <a:defRPr sz="3200">
                  <a:solidFill>
                    <a:schemeClr val="tx1"/>
                  </a:solidFill>
                  <a:latin typeface="Garamond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itchFamily="2" charset="2"/>
                <a:buChar char="n"/>
                <a:defRPr sz="2800">
                  <a:solidFill>
                    <a:schemeClr val="tx1"/>
                  </a:solidFill>
                  <a:latin typeface="Garamond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tx2"/>
                </a:buClr>
                <a:buSzPct val="70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Garamond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Garamond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hlink"/>
                </a:buClr>
                <a:buSzPct val="7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Garamond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Garamond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Garamond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Garamond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Garamond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ru-RU" altLang="ru-RU" sz="1800">
                <a:solidFill>
                  <a:srgbClr val="FFFFFF"/>
                </a:solidFill>
                <a:cs typeface="+mn-cs"/>
              </a:endParaRPr>
            </a:p>
          </p:txBody>
        </p:sp>
        <p:sp>
          <p:nvSpPr>
            <p:cNvPr id="17436" name="Oval 32"/>
            <p:cNvSpPr>
              <a:spLocks noChangeArrowheads="1"/>
            </p:cNvSpPr>
            <p:nvPr/>
          </p:nvSpPr>
          <p:spPr bwMode="gray">
            <a:xfrm>
              <a:off x="396" y="1835"/>
              <a:ext cx="1276" cy="1277"/>
            </a:xfrm>
            <a:prstGeom prst="ellipse">
              <a:avLst/>
            </a:prstGeom>
            <a:gradFill rotWithShape="1">
              <a:gsLst>
                <a:gs pos="0">
                  <a:srgbClr val="636869"/>
                </a:gs>
                <a:gs pos="100000">
                  <a:srgbClr val="D6E1E2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eaVert" wrap="none" anchor="ctr"/>
            <a:lstStyle>
              <a:lvl1pPr eaLnBrk="0" hangingPunct="0">
                <a:spcBef>
                  <a:spcPct val="20000"/>
                </a:spcBef>
                <a:buClr>
                  <a:schemeClr val="hlink"/>
                </a:buClr>
                <a:buSzPct val="70000"/>
                <a:buFont typeface="Wingdings" pitchFamily="2" charset="2"/>
                <a:buChar char="n"/>
                <a:defRPr sz="3200">
                  <a:solidFill>
                    <a:schemeClr val="tx1"/>
                  </a:solidFill>
                  <a:latin typeface="Garamond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itchFamily="2" charset="2"/>
                <a:buChar char="n"/>
                <a:defRPr sz="2800">
                  <a:solidFill>
                    <a:schemeClr val="tx1"/>
                  </a:solidFill>
                  <a:latin typeface="Garamond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tx2"/>
                </a:buClr>
                <a:buSzPct val="70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Garamond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Garamond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hlink"/>
                </a:buClr>
                <a:buSzPct val="7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Garamond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Garamond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Garamond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Garamond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Garamond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ru-RU" altLang="ru-RU" sz="1800">
                <a:solidFill>
                  <a:srgbClr val="FFFFFF"/>
                </a:solidFill>
                <a:cs typeface="+mn-cs"/>
              </a:endParaRPr>
            </a:p>
          </p:txBody>
        </p:sp>
        <p:sp>
          <p:nvSpPr>
            <p:cNvPr id="17437" name="Oval 33"/>
            <p:cNvSpPr>
              <a:spLocks noChangeArrowheads="1"/>
            </p:cNvSpPr>
            <p:nvPr/>
          </p:nvSpPr>
          <p:spPr bwMode="gray">
            <a:xfrm>
              <a:off x="412" y="1842"/>
              <a:ext cx="1246" cy="1246"/>
            </a:xfrm>
            <a:prstGeom prst="ellipse">
              <a:avLst/>
            </a:prstGeom>
            <a:gradFill rotWithShape="1">
              <a:gsLst>
                <a:gs pos="0">
                  <a:srgbClr val="D6E1E2">
                    <a:alpha val="0"/>
                  </a:srgbClr>
                </a:gs>
                <a:gs pos="100000">
                  <a:srgbClr val="F1F5F5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eaVert" wrap="none" anchor="ctr"/>
            <a:lstStyle>
              <a:lvl1pPr eaLnBrk="0" hangingPunct="0">
                <a:spcBef>
                  <a:spcPct val="20000"/>
                </a:spcBef>
                <a:buClr>
                  <a:schemeClr val="hlink"/>
                </a:buClr>
                <a:buSzPct val="70000"/>
                <a:buFont typeface="Wingdings" pitchFamily="2" charset="2"/>
                <a:buChar char="n"/>
                <a:defRPr sz="3200">
                  <a:solidFill>
                    <a:schemeClr val="tx1"/>
                  </a:solidFill>
                  <a:latin typeface="Garamond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itchFamily="2" charset="2"/>
                <a:buChar char="n"/>
                <a:defRPr sz="2800">
                  <a:solidFill>
                    <a:schemeClr val="tx1"/>
                  </a:solidFill>
                  <a:latin typeface="Garamond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tx2"/>
                </a:buClr>
                <a:buSzPct val="70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Garamond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Garamond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hlink"/>
                </a:buClr>
                <a:buSzPct val="7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Garamond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Garamond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Garamond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Garamond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Garamond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ru-RU" altLang="ru-RU" sz="1800">
                <a:solidFill>
                  <a:srgbClr val="FFFFFF"/>
                </a:solidFill>
                <a:cs typeface="+mn-cs"/>
              </a:endParaRPr>
            </a:p>
          </p:txBody>
        </p:sp>
        <p:sp>
          <p:nvSpPr>
            <p:cNvPr id="17438" name="Oval 34"/>
            <p:cNvSpPr>
              <a:spLocks noChangeArrowheads="1"/>
            </p:cNvSpPr>
            <p:nvPr/>
          </p:nvSpPr>
          <p:spPr bwMode="gray">
            <a:xfrm>
              <a:off x="399" y="1712"/>
              <a:ext cx="1184" cy="953"/>
            </a:xfrm>
            <a:prstGeom prst="ellipse">
              <a:avLst/>
            </a:prstGeom>
            <a:gradFill rotWithShape="1">
              <a:gsLst>
                <a:gs pos="0">
                  <a:srgbClr val="AAB2B3"/>
                </a:gs>
                <a:gs pos="100000">
                  <a:srgbClr val="D6E1E2">
                    <a:alpha val="48000"/>
                  </a:srgb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eaVert" wrap="none" anchor="ctr"/>
            <a:lstStyle>
              <a:lvl1pPr eaLnBrk="0" hangingPunct="0">
                <a:spcBef>
                  <a:spcPct val="20000"/>
                </a:spcBef>
                <a:buClr>
                  <a:schemeClr val="hlink"/>
                </a:buClr>
                <a:buSzPct val="70000"/>
                <a:buFont typeface="Wingdings" pitchFamily="2" charset="2"/>
                <a:buChar char="n"/>
                <a:defRPr sz="3200">
                  <a:solidFill>
                    <a:schemeClr val="tx1"/>
                  </a:solidFill>
                  <a:latin typeface="Garamond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itchFamily="2" charset="2"/>
                <a:buChar char="n"/>
                <a:defRPr sz="2800">
                  <a:solidFill>
                    <a:schemeClr val="tx1"/>
                  </a:solidFill>
                  <a:latin typeface="Garamond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tx2"/>
                </a:buClr>
                <a:buSzPct val="70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Garamond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Garamond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hlink"/>
                </a:buClr>
                <a:buSzPct val="7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Garamond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Garamond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Garamond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Garamond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Garamond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ru-RU" altLang="ru-RU" sz="1800">
                <a:solidFill>
                  <a:srgbClr val="FFFFFF"/>
                </a:solidFill>
                <a:cs typeface="+mn-cs"/>
              </a:endParaRPr>
            </a:p>
          </p:txBody>
        </p:sp>
        <p:sp>
          <p:nvSpPr>
            <p:cNvPr id="17439" name="Oval 35"/>
            <p:cNvSpPr>
              <a:spLocks noChangeArrowheads="1"/>
            </p:cNvSpPr>
            <p:nvPr/>
          </p:nvSpPr>
          <p:spPr bwMode="gray">
            <a:xfrm>
              <a:off x="480" y="1872"/>
              <a:ext cx="1053" cy="945"/>
            </a:xfrm>
            <a:prstGeom prst="ellipse">
              <a:avLst/>
            </a:prstGeom>
            <a:gradFill rotWithShape="1">
              <a:gsLst>
                <a:gs pos="0">
                  <a:srgbClr val="FFFFFF"/>
                </a:gs>
                <a:gs pos="100000">
                  <a:srgbClr val="D6E1E2">
                    <a:alpha val="37999"/>
                  </a:srgb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eaVert" wrap="none" anchor="ctr"/>
            <a:lstStyle>
              <a:lvl1pPr eaLnBrk="0" hangingPunct="0">
                <a:spcBef>
                  <a:spcPct val="20000"/>
                </a:spcBef>
                <a:buClr>
                  <a:schemeClr val="hlink"/>
                </a:buClr>
                <a:buSzPct val="70000"/>
                <a:buFont typeface="Wingdings" pitchFamily="2" charset="2"/>
                <a:buChar char="n"/>
                <a:defRPr sz="3200">
                  <a:solidFill>
                    <a:schemeClr val="tx1"/>
                  </a:solidFill>
                  <a:latin typeface="Garamond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itchFamily="2" charset="2"/>
                <a:buChar char="n"/>
                <a:defRPr sz="2800">
                  <a:solidFill>
                    <a:schemeClr val="tx1"/>
                  </a:solidFill>
                  <a:latin typeface="Garamond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tx2"/>
                </a:buClr>
                <a:buSzPct val="70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Garamond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Garamond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hlink"/>
                </a:buClr>
                <a:buSzPct val="7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Garamond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Garamond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Garamond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Garamond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Garamond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ru-RU" altLang="ru-RU" sz="1800">
                <a:solidFill>
                  <a:srgbClr val="FFFFFF"/>
                </a:solidFill>
                <a:cs typeface="+mn-cs"/>
              </a:endParaRPr>
            </a:p>
          </p:txBody>
        </p:sp>
        <p:sp>
          <p:nvSpPr>
            <p:cNvPr id="17440" name="Text Box 36"/>
            <p:cNvSpPr txBox="1">
              <a:spLocks noChangeArrowheads="1"/>
            </p:cNvSpPr>
            <p:nvPr/>
          </p:nvSpPr>
          <p:spPr bwMode="gray">
            <a:xfrm>
              <a:off x="385" y="2301"/>
              <a:ext cx="1296" cy="67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lr>
                  <a:schemeClr val="hlink"/>
                </a:buClr>
                <a:buSzPct val="70000"/>
                <a:buFont typeface="Wingdings" pitchFamily="2" charset="2"/>
                <a:buChar char="n"/>
                <a:defRPr sz="3200">
                  <a:solidFill>
                    <a:schemeClr val="tx1"/>
                  </a:solidFill>
                  <a:latin typeface="Garamond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itchFamily="2" charset="2"/>
                <a:buChar char="n"/>
                <a:defRPr sz="2800">
                  <a:solidFill>
                    <a:schemeClr val="tx1"/>
                  </a:solidFill>
                  <a:latin typeface="Garamond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tx2"/>
                </a:buClr>
                <a:buSzPct val="70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Garamond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Garamond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hlink"/>
                </a:buClr>
                <a:buSzPct val="7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Garamond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Garamond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Garamond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Garamond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Garamond" pitchFamily="18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ru-RU" altLang="ru-RU" b="1" dirty="0" smtClean="0">
                  <a:solidFill>
                    <a:srgbClr val="000000"/>
                  </a:solidFill>
                  <a:latin typeface="Arial" charset="0"/>
                </a:rPr>
                <a:t>Средние баллы</a:t>
              </a:r>
              <a:endParaRPr lang="en-US" altLang="ru-RU" b="1" dirty="0">
                <a:solidFill>
                  <a:srgbClr val="000000"/>
                </a:solidFill>
                <a:latin typeface="Arial" charset="0"/>
              </a:endParaRPr>
            </a:p>
          </p:txBody>
        </p:sp>
      </p:grpSp>
      <p:sp>
        <p:nvSpPr>
          <p:cNvPr id="17431" name="Rectangle 42"/>
          <p:cNvSpPr>
            <a:spLocks noGrp="1" noChangeArrowheads="1"/>
          </p:cNvSpPr>
          <p:nvPr>
            <p:ph type="title"/>
          </p:nvPr>
        </p:nvSpPr>
        <p:spPr>
          <a:xfrm>
            <a:off x="1115616" y="0"/>
            <a:ext cx="7643866" cy="1484784"/>
          </a:xfrm>
          <a:solidFill>
            <a:schemeClr val="accent3">
              <a:lumMod val="40000"/>
              <a:lumOff val="60000"/>
            </a:schemeClr>
          </a:solidFill>
        </p:spPr>
        <p:txBody>
          <a:bodyPr>
            <a:normAutofit fontScale="90000"/>
          </a:bodyPr>
          <a:lstStyle/>
          <a:p>
            <a:pPr eaLnBrk="1" hangingPunct="1"/>
            <a:r>
              <a:rPr lang="ru-RU" altLang="ru-RU" sz="3600" b="1" dirty="0" smtClean="0">
                <a:solidFill>
                  <a:srgbClr val="FF0000"/>
                </a:solidFill>
                <a:latin typeface="Arial" charset="0"/>
                <a:cs typeface="Arial" charset="0"/>
              </a:rPr>
              <a:t>Динамическая характеристика среднего балла по годам  (Стоматология) </a:t>
            </a:r>
            <a:endParaRPr lang="en-US" altLang="ru-RU" sz="3600" b="1" dirty="0" smtClean="0">
              <a:solidFill>
                <a:srgbClr val="FF0000"/>
              </a:solidFill>
              <a:effectLst/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4338300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Rectangle 2"/>
          <p:cNvSpPr>
            <a:spLocks noGrp="1" noChangeArrowheads="1"/>
          </p:cNvSpPr>
          <p:nvPr>
            <p:ph type="title"/>
          </p:nvPr>
        </p:nvSpPr>
        <p:spPr>
          <a:xfrm>
            <a:off x="251520" y="188640"/>
            <a:ext cx="8712968" cy="1296144"/>
          </a:xfrm>
        </p:spPr>
        <p:txBody>
          <a:bodyPr>
            <a:noAutofit/>
          </a:bodyPr>
          <a:lstStyle/>
          <a:p>
            <a:r>
              <a:rPr lang="ru-RU" sz="2400" b="1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План работы </a:t>
            </a:r>
            <a:r>
              <a:rPr lang="ru-RU" sz="2400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кафедры по обеспечению качественного набора абитуриентов на 2020-2021 уч. г.</a:t>
            </a:r>
            <a:br>
              <a:rPr lang="ru-RU" sz="2400" b="1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</a:br>
            <a:endParaRPr lang="en-US" altLang="ru-RU" sz="2400" b="1" i="1" dirty="0" smtClean="0">
              <a:solidFill>
                <a:srgbClr val="FFFF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104" name="AutoShape 9"/>
          <p:cNvSpPr>
            <a:spLocks noChangeAspect="1" noChangeArrowheads="1" noTextEdit="1"/>
          </p:cNvSpPr>
          <p:nvPr/>
        </p:nvSpPr>
        <p:spPr bwMode="gray">
          <a:xfrm flipH="1">
            <a:off x="4810125" y="2844800"/>
            <a:ext cx="857250" cy="1189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2" name="Овал 1"/>
          <p:cNvSpPr/>
          <p:nvPr/>
        </p:nvSpPr>
        <p:spPr>
          <a:xfrm>
            <a:off x="7812088" y="6215063"/>
            <a:ext cx="1117600" cy="454025"/>
          </a:xfrm>
          <a:prstGeom prst="ellipse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srgbClr val="FFFFFF"/>
              </a:solidFill>
            </a:endParaRPr>
          </a:p>
        </p:txBody>
      </p:sp>
      <p:graphicFrame>
        <p:nvGraphicFramePr>
          <p:cNvPr id="23" name="Таблица 22"/>
          <p:cNvGraphicFramePr>
            <a:graphicFrameLocks noGrp="1"/>
          </p:cNvGraphicFramePr>
          <p:nvPr/>
        </p:nvGraphicFramePr>
        <p:xfrm>
          <a:off x="0" y="1772818"/>
          <a:ext cx="9144000" cy="5085180"/>
        </p:xfrm>
        <a:graphic>
          <a:graphicData uri="http://schemas.openxmlformats.org/drawingml/2006/table">
            <a:tbl>
              <a:tblPr/>
              <a:tblGrid>
                <a:gridCol w="5430413"/>
                <a:gridCol w="3713587"/>
              </a:tblGrid>
              <a:tr h="638397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FFFF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УЧЕБНОЕ ПОДРАЗДЕЛЕНИЕ СВФУ </a:t>
                      </a:r>
                      <a:endParaRPr lang="ru-RU" sz="1600" dirty="0">
                        <a:solidFill>
                          <a:srgbClr val="FFFF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395" marR="4539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rgbClr val="FFFF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Медицинский институт</a:t>
                      </a:r>
                      <a:endParaRPr lang="ru-RU" sz="1600">
                        <a:solidFill>
                          <a:srgbClr val="FFFF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395" marR="4539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39221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FFFF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ДИРЕКТОР/ДЕКАН</a:t>
                      </a:r>
                      <a:endParaRPr lang="ru-RU" sz="1600" dirty="0">
                        <a:solidFill>
                          <a:srgbClr val="FFFF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395" marR="4539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solidFill>
                            <a:srgbClr val="FFFF00"/>
                          </a:solidFill>
                          <a:latin typeface="Calibri"/>
                          <a:ea typeface="Calibri"/>
                          <a:cs typeface="Times New Roman"/>
                        </a:rPr>
                        <a:t>Гоголев Н. М.</a:t>
                      </a:r>
                      <a:endParaRPr lang="ru-RU" sz="1600" dirty="0">
                        <a:solidFill>
                          <a:srgbClr val="FFFF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395" marR="4539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03229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solidFill>
                            <a:srgbClr val="FFFF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ОТВЕТСТВЕННЫЙ </a:t>
                      </a:r>
                      <a:r>
                        <a:rPr lang="ru-RU" sz="1600" dirty="0">
                          <a:solidFill>
                            <a:srgbClr val="FFFF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ЗА ПРОФОРИЕНТАЦИОННУЮ РАБОТУ В </a:t>
                      </a:r>
                      <a:r>
                        <a:rPr lang="ru-RU" sz="1600" dirty="0" smtClean="0">
                          <a:solidFill>
                            <a:srgbClr val="FFFF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УЧП</a:t>
                      </a:r>
                      <a:endParaRPr lang="ru-RU" sz="1600" dirty="0">
                        <a:solidFill>
                          <a:srgbClr val="FFFF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395" marR="4539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FFFF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Степанова Л. А.</a:t>
                      </a:r>
                      <a:endParaRPr lang="ru-RU" sz="1600" dirty="0">
                        <a:solidFill>
                          <a:srgbClr val="FFFF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395" marR="4539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38397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rgbClr val="FFFF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КАФЕДРА</a:t>
                      </a:r>
                      <a:endParaRPr lang="ru-RU" sz="1600">
                        <a:solidFill>
                          <a:srgbClr val="FFFF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395" marR="4539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FFFF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ТХОС и СДВ</a:t>
                      </a:r>
                      <a:endParaRPr lang="ru-RU" sz="1600" dirty="0">
                        <a:solidFill>
                          <a:srgbClr val="FFFF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395" marR="4539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38397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FFFF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ЗАВЕДУЮЩИЙ КАФЕДРОЙ</a:t>
                      </a:r>
                      <a:endParaRPr lang="ru-RU" sz="1600" dirty="0">
                        <a:solidFill>
                          <a:srgbClr val="FFFF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395" marR="4539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err="1">
                          <a:solidFill>
                            <a:srgbClr val="FFFF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Ушницкий</a:t>
                      </a:r>
                      <a:r>
                        <a:rPr lang="ru-RU" sz="1600" dirty="0">
                          <a:solidFill>
                            <a:srgbClr val="FFFF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 И. Д.</a:t>
                      </a:r>
                      <a:endParaRPr lang="ru-RU" sz="1600" dirty="0">
                        <a:solidFill>
                          <a:srgbClr val="FFFF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395" marR="4539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89142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FFFF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ОТВЕТСТВЕННЫЙ ЗА ПРОФОРИЕНТАЦИОННУЮ РАБОТУ НА </a:t>
                      </a:r>
                      <a:r>
                        <a:rPr lang="ru-RU" sz="1600" dirty="0" smtClean="0">
                          <a:solidFill>
                            <a:srgbClr val="FFFF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КАФЕДРЕ</a:t>
                      </a:r>
                      <a:endParaRPr lang="ru-RU" sz="1600" dirty="0">
                        <a:solidFill>
                          <a:srgbClr val="FFFF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395" marR="4539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FFFF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Варламов Петр Герасимович</a:t>
                      </a:r>
                      <a:endParaRPr lang="ru-RU" sz="1600" dirty="0">
                        <a:solidFill>
                          <a:srgbClr val="FFFF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FFFF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Доцент, к.м.н. 89241685581</a:t>
                      </a:r>
                      <a:endParaRPr lang="ru-RU" sz="1600" dirty="0">
                        <a:solidFill>
                          <a:srgbClr val="FFFF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395" marR="4539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38397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rgbClr val="FFFF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НАПРАВЛЕНИЕ ПОДГОТОВКИ/СПЕЦИАЛЬНОСТЬ</a:t>
                      </a:r>
                      <a:endParaRPr lang="ru-RU" sz="1600">
                        <a:solidFill>
                          <a:srgbClr val="FFFF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395" marR="4539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FFFF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Стоматология</a:t>
                      </a:r>
                      <a:endParaRPr lang="ru-RU" sz="1600" dirty="0">
                        <a:solidFill>
                          <a:srgbClr val="FFFF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395" marR="4539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31971232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823</TotalTime>
  <Words>577</Words>
  <Application>Microsoft Office PowerPoint</Application>
  <PresentationFormat>Экран (4:3)</PresentationFormat>
  <Paragraphs>106</Paragraphs>
  <Slides>32</Slides>
  <Notes>1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32</vt:i4>
      </vt:variant>
    </vt:vector>
  </HeadingPairs>
  <TitlesOfParts>
    <vt:vector size="34" baseType="lpstr">
      <vt:lpstr>Тема Office</vt:lpstr>
      <vt:lpstr>Лист Microsoft Office Excel 97-2003</vt:lpstr>
      <vt:lpstr>Министерство науки и высщего образования РФ  ФГАОУ ВО «Северо-Восточный федеральный университет   имени М.К. Аммосова» Медицинский институт</vt:lpstr>
      <vt:lpstr>Слайд 2</vt:lpstr>
      <vt:lpstr>Слайд 3</vt:lpstr>
      <vt:lpstr>Слайд 4</vt:lpstr>
      <vt:lpstr>Интересно выяснить повод при выборе будущей профессии?</vt:lpstr>
      <vt:lpstr> Результаты анкетирования Не сожалеете ли Вы о том, что поступили на стоматологическое отделение? </vt:lpstr>
      <vt:lpstr>По результатам исследования студенты и врачи стоматологи не жалеют о своем выборе профессии.</vt:lpstr>
      <vt:lpstr>Динамическая характеристика среднего балла по годам  (Стоматология) </vt:lpstr>
      <vt:lpstr>План работы  кафедры по обеспечению качественного набора абитуриентов на 2020-2021 уч. г. </vt:lpstr>
      <vt:lpstr>Необходимые мероприятия для выполнения плана 2021 года</vt:lpstr>
      <vt:lpstr>ИНФОРМИРУЮЩИЕ  мероприятия </vt:lpstr>
      <vt:lpstr>ПРОФИЛИЗИРУЮЩИЕ  мероприятия </vt:lpstr>
      <vt:lpstr>МОТИВИРУЮЩИЕ  мероприятия </vt:lpstr>
      <vt:lpstr>Желающие поступить в стоматологическое отделение мединститута  СВФУ в 2015 году </vt:lpstr>
      <vt:lpstr>Слайд 15</vt:lpstr>
      <vt:lpstr>Специальности</vt:lpstr>
      <vt:lpstr>Слайд 17</vt:lpstr>
      <vt:lpstr>Слайд 18</vt:lpstr>
      <vt:lpstr>Слайд 19</vt:lpstr>
      <vt:lpstr>Слайд 20</vt:lpstr>
      <vt:lpstr>Слайд 21</vt:lpstr>
      <vt:lpstr>Рабочие моменты стоматологического приема</vt:lpstr>
      <vt:lpstr>Слайд 23</vt:lpstr>
      <vt:lpstr>Слайд 24</vt:lpstr>
      <vt:lpstr>Слайд 25</vt:lpstr>
      <vt:lpstr>Вручаем дипломы после окончания обучения.</vt:lpstr>
      <vt:lpstr>Отмечаем юбилеи кафедры</vt:lpstr>
      <vt:lpstr>Проводим научно-практическую конференцию и мастер классы.</vt:lpstr>
      <vt:lpstr>Слайд 29</vt:lpstr>
      <vt:lpstr>Внимательно слушаем конференции и семинары</vt:lpstr>
      <vt:lpstr>Чествуем ветеранов кафедры и радуемся когда награждают.</vt:lpstr>
      <vt:lpstr>Слайд 32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Министерство образования и науки Российской Федерации  Федеральное государственное автономное образование учреждение высшего профессионального образования «Северо-Восточный федеральный университет  имени М.К. Аммосова»</dc:title>
  <dc:creator>кафедра</dc:creator>
  <cp:lastModifiedBy>ПК</cp:lastModifiedBy>
  <cp:revision>151</cp:revision>
  <dcterms:created xsi:type="dcterms:W3CDTF">2015-04-10T03:29:37Z</dcterms:created>
  <dcterms:modified xsi:type="dcterms:W3CDTF">2020-11-26T12:13:42Z</dcterms:modified>
</cp:coreProperties>
</file>